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1" r:id="rId5"/>
    <p:sldId id="264" r:id="rId6"/>
    <p:sldId id="265" r:id="rId7"/>
    <p:sldId id="267" r:id="rId8"/>
    <p:sldId id="268" r:id="rId9"/>
    <p:sldId id="283" r:id="rId10"/>
    <p:sldId id="290" r:id="rId11"/>
    <p:sldId id="270" r:id="rId12"/>
    <p:sldId id="272" r:id="rId13"/>
    <p:sldId id="274" r:id="rId14"/>
    <p:sldId id="275" r:id="rId15"/>
    <p:sldId id="276" r:id="rId16"/>
    <p:sldId id="277" r:id="rId17"/>
    <p:sldId id="278" r:id="rId18"/>
    <p:sldId id="280" r:id="rId19"/>
    <p:sldId id="287" r:id="rId20"/>
    <p:sldId id="288" r:id="rId21"/>
    <p:sldId id="398" r:id="rId22"/>
    <p:sldId id="292" r:id="rId23"/>
  </p:sldIdLst>
  <p:sldSz cx="7562850" cy="5330825"/>
  <p:notesSz cx="9144000" cy="6858000"/>
  <p:defaultTextStyle>
    <a:defPPr>
      <a:defRPr lang="fr-FR"/>
    </a:defPPr>
    <a:lvl1pPr marL="0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8366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6732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5098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3464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1830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0196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78562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46928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7C2BC"/>
    <a:srgbClr val="FF00FF"/>
    <a:srgbClr val="800080"/>
    <a:srgbClr val="84C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84940" autoAdjust="0"/>
  </p:normalViewPr>
  <p:slideViewPr>
    <p:cSldViewPr snapToGrid="0" snapToObjects="1">
      <p:cViewPr varScale="1">
        <p:scale>
          <a:sx n="97" d="100"/>
          <a:sy n="97" d="100"/>
        </p:scale>
        <p:origin x="254" y="58"/>
      </p:cViewPr>
      <p:guideLst>
        <p:guide orient="horz" pos="1679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DC936-811B-4DBD-8EE9-4A41EB7A8EB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90C18FB-8510-45F0-9508-EDD98EA7003B}">
      <dgm:prSet phldrT="[Texte]" custT="1"/>
      <dgm:spPr>
        <a:solidFill>
          <a:srgbClr val="00B0F0"/>
        </a:solidFill>
      </dgm:spPr>
      <dgm:t>
        <a:bodyPr/>
        <a:lstStyle/>
        <a:p>
          <a:r>
            <a:rPr lang="fr-FR" sz="1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Interlocuteur unique de l'ARS</a:t>
          </a:r>
        </a:p>
        <a:p>
          <a:r>
            <a:rPr lang="fr-FR" sz="1200" dirty="0"/>
            <a:t>-</a:t>
          </a:r>
          <a:r>
            <a:rPr lang="fr-FR" sz="1000" dirty="0"/>
            <a:t>Report ARS et déploiement territorial des directives ARS</a:t>
          </a:r>
        </a:p>
        <a:p>
          <a:r>
            <a:rPr lang="fr-FR" sz="1000" dirty="0"/>
            <a:t>- Relais administratif</a:t>
          </a:r>
        </a:p>
      </dgm:t>
    </dgm:pt>
    <dgm:pt modelId="{E180BD19-0F9B-415C-B819-76771CEFA012}" type="parTrans" cxnId="{364A962F-8BCF-466F-A861-2AFDE8C2933C}">
      <dgm:prSet/>
      <dgm:spPr/>
      <dgm:t>
        <a:bodyPr/>
        <a:lstStyle/>
        <a:p>
          <a:endParaRPr lang="fr-FR"/>
        </a:p>
      </dgm:t>
    </dgm:pt>
    <dgm:pt modelId="{8964E151-FB48-4D9C-9021-D9114BE6E3C6}" type="sibTrans" cxnId="{364A962F-8BCF-466F-A861-2AFDE8C2933C}">
      <dgm:prSet/>
      <dgm:spPr/>
      <dgm:t>
        <a:bodyPr/>
        <a:lstStyle/>
        <a:p>
          <a:endParaRPr lang="fr-FR"/>
        </a:p>
      </dgm:t>
    </dgm:pt>
    <dgm:pt modelId="{DAB66555-57E4-4A41-92C7-4A2549E85346}">
      <dgm:prSet phldrT="[Texte]" custT="1"/>
      <dgm:spPr/>
      <dgm:t>
        <a:bodyPr/>
        <a:lstStyle/>
        <a:p>
          <a:r>
            <a:rPr lang="fr-FR" sz="1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Développement de  la qualité de l’ETP</a:t>
          </a:r>
        </a:p>
        <a:p>
          <a:r>
            <a:rPr lang="fr-FR" sz="1000" dirty="0"/>
            <a:t>- Développer la démarche qualité de l’ETP (méthodologie, traçabilité, report, ingénierie) </a:t>
          </a:r>
        </a:p>
        <a:p>
          <a:r>
            <a:rPr lang="fr-FR" sz="1000" dirty="0"/>
            <a:t>- </a:t>
          </a:r>
          <a:r>
            <a:rPr lang="fr-FR" sz="1000" b="1" dirty="0"/>
            <a:t>Analyses de pratique</a:t>
          </a:r>
        </a:p>
        <a:p>
          <a:r>
            <a:rPr lang="fr-FR" sz="1000" dirty="0"/>
            <a:t>- Détecter les besoins de </a:t>
          </a:r>
          <a:r>
            <a:rPr lang="fr-FR" sz="1000" b="1" dirty="0"/>
            <a:t>formations</a:t>
          </a:r>
          <a:r>
            <a:rPr lang="fr-FR" sz="1000" dirty="0"/>
            <a:t> et orientation vers une offre adaptée</a:t>
          </a:r>
        </a:p>
      </dgm:t>
    </dgm:pt>
    <dgm:pt modelId="{E882BDDD-3A7B-415E-A4BA-3586666D82B7}" type="parTrans" cxnId="{729B9E26-9F5A-4920-ACCD-DD3F22EB0CAE}">
      <dgm:prSet/>
      <dgm:spPr/>
      <dgm:t>
        <a:bodyPr/>
        <a:lstStyle/>
        <a:p>
          <a:endParaRPr lang="fr-FR"/>
        </a:p>
      </dgm:t>
    </dgm:pt>
    <dgm:pt modelId="{3984DF20-831D-4745-927D-6E1589499295}" type="sibTrans" cxnId="{729B9E26-9F5A-4920-ACCD-DD3F22EB0CAE}">
      <dgm:prSet/>
      <dgm:spPr/>
      <dgm:t>
        <a:bodyPr/>
        <a:lstStyle/>
        <a:p>
          <a:endParaRPr lang="fr-FR"/>
        </a:p>
      </dgm:t>
    </dgm:pt>
    <dgm:pt modelId="{5C3080ED-E890-43B2-9534-F602D0B7B4FA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10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Communication</a:t>
          </a:r>
        </a:p>
        <a:p>
          <a:r>
            <a:rPr lang="fr-FR" sz="1000" dirty="0"/>
            <a:t>- Communication, </a:t>
          </a:r>
          <a:r>
            <a:rPr lang="fr-FR" sz="1000" b="1" dirty="0"/>
            <a:t>valorisation</a:t>
          </a:r>
          <a:r>
            <a:rPr lang="fr-FR" sz="1000" dirty="0"/>
            <a:t> de l'ETP</a:t>
          </a:r>
        </a:p>
        <a:p>
          <a:r>
            <a:rPr lang="fr-FR" sz="1000" dirty="0"/>
            <a:t>- Représentation et implication régionale (groupe de travail, recherche, promotion ETP)</a:t>
          </a:r>
        </a:p>
      </dgm:t>
    </dgm:pt>
    <dgm:pt modelId="{2106C842-20E6-418E-9590-270E92362C4B}" type="parTrans" cxnId="{842B52FD-4177-48DF-93B4-B58C918E9930}">
      <dgm:prSet/>
      <dgm:spPr/>
      <dgm:t>
        <a:bodyPr/>
        <a:lstStyle/>
        <a:p>
          <a:endParaRPr lang="fr-FR"/>
        </a:p>
      </dgm:t>
    </dgm:pt>
    <dgm:pt modelId="{A0730CD6-8F5C-4427-B93A-91020CA05AE0}" type="sibTrans" cxnId="{842B52FD-4177-48DF-93B4-B58C918E9930}">
      <dgm:prSet/>
      <dgm:spPr/>
      <dgm:t>
        <a:bodyPr/>
        <a:lstStyle/>
        <a:p>
          <a:endParaRPr lang="fr-FR"/>
        </a:p>
      </dgm:t>
    </dgm:pt>
    <dgm:pt modelId="{7F7AD3CC-9191-498E-9E6D-B2ECF5F38CE1}">
      <dgm:prSet phldrT="[Texte]" custT="1"/>
      <dgm:spPr>
        <a:solidFill>
          <a:srgbClr val="FF3399"/>
        </a:solidFill>
      </dgm:spPr>
      <dgm:t>
        <a:bodyPr/>
        <a:lstStyle/>
        <a:p>
          <a:r>
            <a:rPr lang="fr-FR" sz="1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Développement territorial de l'ETP</a:t>
          </a:r>
        </a:p>
        <a:p>
          <a:r>
            <a:rPr lang="fr-FR" sz="1200" dirty="0"/>
            <a:t>- </a:t>
          </a:r>
          <a:r>
            <a:rPr lang="fr-FR" sz="1200" b="1" dirty="0"/>
            <a:t>Appuyer et accompagner </a:t>
          </a:r>
          <a:r>
            <a:rPr lang="fr-FR" sz="1200" dirty="0"/>
            <a:t>les projets et les programmes ETP</a:t>
          </a:r>
        </a:p>
        <a:p>
          <a:r>
            <a:rPr lang="fr-FR" sz="1200" dirty="0"/>
            <a:t>- </a:t>
          </a:r>
          <a:r>
            <a:rPr lang="fr-FR" sz="1200" b="1" dirty="0"/>
            <a:t>Coordonner</a:t>
          </a:r>
          <a:r>
            <a:rPr lang="fr-FR" sz="1200" dirty="0"/>
            <a:t> le développement territorial de l'ETP</a:t>
          </a:r>
        </a:p>
        <a:p>
          <a:r>
            <a:rPr lang="fr-FR" sz="1200" dirty="0"/>
            <a:t>- Développer la e-ETP</a:t>
          </a:r>
        </a:p>
      </dgm:t>
    </dgm:pt>
    <dgm:pt modelId="{3F771286-0DC5-408E-89B7-24E54677E1C2}" type="parTrans" cxnId="{BB33EB4D-F3E9-4914-B7E1-6247B7C39F3C}">
      <dgm:prSet/>
      <dgm:spPr/>
      <dgm:t>
        <a:bodyPr/>
        <a:lstStyle/>
        <a:p>
          <a:endParaRPr lang="fr-FR"/>
        </a:p>
      </dgm:t>
    </dgm:pt>
    <dgm:pt modelId="{F7A8F609-2422-4C72-ABEC-7717B137FC95}" type="sibTrans" cxnId="{BB33EB4D-F3E9-4914-B7E1-6247B7C39F3C}">
      <dgm:prSet/>
      <dgm:spPr/>
      <dgm:t>
        <a:bodyPr/>
        <a:lstStyle/>
        <a:p>
          <a:endParaRPr lang="fr-FR"/>
        </a:p>
      </dgm:t>
    </dgm:pt>
    <dgm:pt modelId="{E9A33C75-0506-4AC2-98DF-D338194D851B}" type="pres">
      <dgm:prSet presAssocID="{155DC936-811B-4DBD-8EE9-4A41EB7A8EBA}" presName="cycle" presStyleCnt="0">
        <dgm:presLayoutVars>
          <dgm:dir/>
          <dgm:resizeHandles val="exact"/>
        </dgm:presLayoutVars>
      </dgm:prSet>
      <dgm:spPr/>
    </dgm:pt>
    <dgm:pt modelId="{368C6986-9C34-446B-B8BB-B0C5BDD02666}" type="pres">
      <dgm:prSet presAssocID="{490C18FB-8510-45F0-9508-EDD98EA7003B}" presName="node" presStyleLbl="node1" presStyleIdx="0" presStyleCnt="4" custScaleX="145844" custScaleY="137189">
        <dgm:presLayoutVars>
          <dgm:bulletEnabled val="1"/>
        </dgm:presLayoutVars>
      </dgm:prSet>
      <dgm:spPr/>
    </dgm:pt>
    <dgm:pt modelId="{F3F795DF-6430-4FCF-9692-B39D0E763525}" type="pres">
      <dgm:prSet presAssocID="{8964E151-FB48-4D9C-9021-D9114BE6E3C6}" presName="sibTrans" presStyleLbl="sibTrans2D1" presStyleIdx="0" presStyleCnt="4"/>
      <dgm:spPr/>
    </dgm:pt>
    <dgm:pt modelId="{7D2FB6E3-F0DE-4AC7-9F39-AB420902FE4B}" type="pres">
      <dgm:prSet presAssocID="{8964E151-FB48-4D9C-9021-D9114BE6E3C6}" presName="connectorText" presStyleLbl="sibTrans2D1" presStyleIdx="0" presStyleCnt="4"/>
      <dgm:spPr/>
    </dgm:pt>
    <dgm:pt modelId="{ADAABA85-6EC5-4904-991E-3FC839A182DD}" type="pres">
      <dgm:prSet presAssocID="{DAB66555-57E4-4A41-92C7-4A2549E85346}" presName="node" presStyleLbl="node1" presStyleIdx="1" presStyleCnt="4" custScaleX="176397" custScaleY="159061" custRadScaleRad="126223" custRadScaleInc="3622">
        <dgm:presLayoutVars>
          <dgm:bulletEnabled val="1"/>
        </dgm:presLayoutVars>
      </dgm:prSet>
      <dgm:spPr/>
    </dgm:pt>
    <dgm:pt modelId="{685BAAE3-738F-44A9-9536-DA3156E78E8B}" type="pres">
      <dgm:prSet presAssocID="{3984DF20-831D-4745-927D-6E1589499295}" presName="sibTrans" presStyleLbl="sibTrans2D1" presStyleIdx="1" presStyleCnt="4"/>
      <dgm:spPr/>
    </dgm:pt>
    <dgm:pt modelId="{EC7B2D5B-F0C8-416F-B4D6-0CD049F8BA3E}" type="pres">
      <dgm:prSet presAssocID="{3984DF20-831D-4745-927D-6E1589499295}" presName="connectorText" presStyleLbl="sibTrans2D1" presStyleIdx="1" presStyleCnt="4"/>
      <dgm:spPr/>
    </dgm:pt>
    <dgm:pt modelId="{152B7E25-5D25-4B94-B9A7-C495E20BB9B6}" type="pres">
      <dgm:prSet presAssocID="{5C3080ED-E890-43B2-9534-F602D0B7B4FA}" presName="node" presStyleLbl="node1" presStyleIdx="2" presStyleCnt="4" custScaleX="156873" custScaleY="145559" custRadScaleRad="101423" custRadScaleInc="-1666">
        <dgm:presLayoutVars>
          <dgm:bulletEnabled val="1"/>
        </dgm:presLayoutVars>
      </dgm:prSet>
      <dgm:spPr/>
    </dgm:pt>
    <dgm:pt modelId="{BE344A6F-0B56-4FFF-9D92-B7FA767EF14B}" type="pres">
      <dgm:prSet presAssocID="{A0730CD6-8F5C-4427-B93A-91020CA05AE0}" presName="sibTrans" presStyleLbl="sibTrans2D1" presStyleIdx="2" presStyleCnt="4"/>
      <dgm:spPr/>
    </dgm:pt>
    <dgm:pt modelId="{75239276-9B22-41AA-A88B-C01C374959F7}" type="pres">
      <dgm:prSet presAssocID="{A0730CD6-8F5C-4427-B93A-91020CA05AE0}" presName="connectorText" presStyleLbl="sibTrans2D1" presStyleIdx="2" presStyleCnt="4"/>
      <dgm:spPr/>
    </dgm:pt>
    <dgm:pt modelId="{A78630FB-2A77-4478-8E53-CFAEB376EF9E}" type="pres">
      <dgm:prSet presAssocID="{7F7AD3CC-9191-498E-9E6D-B2ECF5F38CE1}" presName="node" presStyleLbl="node1" presStyleIdx="3" presStyleCnt="4" custScaleX="187470" custScaleY="179925" custRadScaleRad="126506" custRadScaleInc="-1298">
        <dgm:presLayoutVars>
          <dgm:bulletEnabled val="1"/>
        </dgm:presLayoutVars>
      </dgm:prSet>
      <dgm:spPr/>
    </dgm:pt>
    <dgm:pt modelId="{41BB67F0-6D59-4AF3-AC2D-0F2FC22333C9}" type="pres">
      <dgm:prSet presAssocID="{F7A8F609-2422-4C72-ABEC-7717B137FC95}" presName="sibTrans" presStyleLbl="sibTrans2D1" presStyleIdx="3" presStyleCnt="4"/>
      <dgm:spPr/>
    </dgm:pt>
    <dgm:pt modelId="{852C125B-C120-441E-88C3-248569AC7046}" type="pres">
      <dgm:prSet presAssocID="{F7A8F609-2422-4C72-ABEC-7717B137FC95}" presName="connectorText" presStyleLbl="sibTrans2D1" presStyleIdx="3" presStyleCnt="4"/>
      <dgm:spPr/>
    </dgm:pt>
  </dgm:ptLst>
  <dgm:cxnLst>
    <dgm:cxn modelId="{729B9E26-9F5A-4920-ACCD-DD3F22EB0CAE}" srcId="{155DC936-811B-4DBD-8EE9-4A41EB7A8EBA}" destId="{DAB66555-57E4-4A41-92C7-4A2549E85346}" srcOrd="1" destOrd="0" parTransId="{E882BDDD-3A7B-415E-A4BA-3586666D82B7}" sibTransId="{3984DF20-831D-4745-927D-6E1589499295}"/>
    <dgm:cxn modelId="{07810C29-7D6B-4558-A62E-52B79035576C}" type="presOf" srcId="{8964E151-FB48-4D9C-9021-D9114BE6E3C6}" destId="{F3F795DF-6430-4FCF-9692-B39D0E763525}" srcOrd="0" destOrd="0" presId="urn:microsoft.com/office/officeart/2005/8/layout/cycle2"/>
    <dgm:cxn modelId="{1F790D2A-FE97-4EB7-9770-487B81F34F33}" type="presOf" srcId="{F7A8F609-2422-4C72-ABEC-7717B137FC95}" destId="{41BB67F0-6D59-4AF3-AC2D-0F2FC22333C9}" srcOrd="0" destOrd="0" presId="urn:microsoft.com/office/officeart/2005/8/layout/cycle2"/>
    <dgm:cxn modelId="{DF96C52C-6EE4-4E97-91B6-48C87553E8EC}" type="presOf" srcId="{DAB66555-57E4-4A41-92C7-4A2549E85346}" destId="{ADAABA85-6EC5-4904-991E-3FC839A182DD}" srcOrd="0" destOrd="0" presId="urn:microsoft.com/office/officeart/2005/8/layout/cycle2"/>
    <dgm:cxn modelId="{364A962F-8BCF-466F-A861-2AFDE8C2933C}" srcId="{155DC936-811B-4DBD-8EE9-4A41EB7A8EBA}" destId="{490C18FB-8510-45F0-9508-EDD98EA7003B}" srcOrd="0" destOrd="0" parTransId="{E180BD19-0F9B-415C-B819-76771CEFA012}" sibTransId="{8964E151-FB48-4D9C-9021-D9114BE6E3C6}"/>
    <dgm:cxn modelId="{A215086D-3848-475A-923C-1159CA02EB42}" type="presOf" srcId="{A0730CD6-8F5C-4427-B93A-91020CA05AE0}" destId="{75239276-9B22-41AA-A88B-C01C374959F7}" srcOrd="1" destOrd="0" presId="urn:microsoft.com/office/officeart/2005/8/layout/cycle2"/>
    <dgm:cxn modelId="{BB33EB4D-F3E9-4914-B7E1-6247B7C39F3C}" srcId="{155DC936-811B-4DBD-8EE9-4A41EB7A8EBA}" destId="{7F7AD3CC-9191-498E-9E6D-B2ECF5F38CE1}" srcOrd="3" destOrd="0" parTransId="{3F771286-0DC5-408E-89B7-24E54677E1C2}" sibTransId="{F7A8F609-2422-4C72-ABEC-7717B137FC95}"/>
    <dgm:cxn modelId="{8957056F-D869-4DA4-92A1-802562F84282}" type="presOf" srcId="{3984DF20-831D-4745-927D-6E1589499295}" destId="{685BAAE3-738F-44A9-9536-DA3156E78E8B}" srcOrd="0" destOrd="0" presId="urn:microsoft.com/office/officeart/2005/8/layout/cycle2"/>
    <dgm:cxn modelId="{A38DD071-428E-437B-9CC8-D8FAB8078AD4}" type="presOf" srcId="{490C18FB-8510-45F0-9508-EDD98EA7003B}" destId="{368C6986-9C34-446B-B8BB-B0C5BDD02666}" srcOrd="0" destOrd="0" presId="urn:microsoft.com/office/officeart/2005/8/layout/cycle2"/>
    <dgm:cxn modelId="{5F3F7A55-11A5-4AE7-A6D0-AF5BED876F1E}" type="presOf" srcId="{7F7AD3CC-9191-498E-9E6D-B2ECF5F38CE1}" destId="{A78630FB-2A77-4478-8E53-CFAEB376EF9E}" srcOrd="0" destOrd="0" presId="urn:microsoft.com/office/officeart/2005/8/layout/cycle2"/>
    <dgm:cxn modelId="{308FAE7C-A75A-4A72-A727-2A963877DD96}" type="presOf" srcId="{A0730CD6-8F5C-4427-B93A-91020CA05AE0}" destId="{BE344A6F-0B56-4FFF-9D92-B7FA767EF14B}" srcOrd="0" destOrd="0" presId="urn:microsoft.com/office/officeart/2005/8/layout/cycle2"/>
    <dgm:cxn modelId="{24425186-69A2-453C-9225-734B0E8C0682}" type="presOf" srcId="{5C3080ED-E890-43B2-9534-F602D0B7B4FA}" destId="{152B7E25-5D25-4B94-B9A7-C495E20BB9B6}" srcOrd="0" destOrd="0" presId="urn:microsoft.com/office/officeart/2005/8/layout/cycle2"/>
    <dgm:cxn modelId="{FCD3828C-887D-47AB-9EE6-FE4CE741B7B2}" type="presOf" srcId="{8964E151-FB48-4D9C-9021-D9114BE6E3C6}" destId="{7D2FB6E3-F0DE-4AC7-9F39-AB420902FE4B}" srcOrd="1" destOrd="0" presId="urn:microsoft.com/office/officeart/2005/8/layout/cycle2"/>
    <dgm:cxn modelId="{87131AD9-57BB-43F8-8553-3C222C3CB232}" type="presOf" srcId="{F7A8F609-2422-4C72-ABEC-7717B137FC95}" destId="{852C125B-C120-441E-88C3-248569AC7046}" srcOrd="1" destOrd="0" presId="urn:microsoft.com/office/officeart/2005/8/layout/cycle2"/>
    <dgm:cxn modelId="{AD976FDB-A9DF-476D-9810-0EC203BA43D5}" type="presOf" srcId="{3984DF20-831D-4745-927D-6E1589499295}" destId="{EC7B2D5B-F0C8-416F-B4D6-0CD049F8BA3E}" srcOrd="1" destOrd="0" presId="urn:microsoft.com/office/officeart/2005/8/layout/cycle2"/>
    <dgm:cxn modelId="{F48670F7-91F3-481B-BFF0-3E21E4F069BE}" type="presOf" srcId="{155DC936-811B-4DBD-8EE9-4A41EB7A8EBA}" destId="{E9A33C75-0506-4AC2-98DF-D338194D851B}" srcOrd="0" destOrd="0" presId="urn:microsoft.com/office/officeart/2005/8/layout/cycle2"/>
    <dgm:cxn modelId="{842B52FD-4177-48DF-93B4-B58C918E9930}" srcId="{155DC936-811B-4DBD-8EE9-4A41EB7A8EBA}" destId="{5C3080ED-E890-43B2-9534-F602D0B7B4FA}" srcOrd="2" destOrd="0" parTransId="{2106C842-20E6-418E-9590-270E92362C4B}" sibTransId="{A0730CD6-8F5C-4427-B93A-91020CA05AE0}"/>
    <dgm:cxn modelId="{AC4E1F88-BD19-40F1-9307-D55FAF64B81F}" type="presParOf" srcId="{E9A33C75-0506-4AC2-98DF-D338194D851B}" destId="{368C6986-9C34-446B-B8BB-B0C5BDD02666}" srcOrd="0" destOrd="0" presId="urn:microsoft.com/office/officeart/2005/8/layout/cycle2"/>
    <dgm:cxn modelId="{428A3BE1-354E-42C6-AE9C-4F0DB64A837D}" type="presParOf" srcId="{E9A33C75-0506-4AC2-98DF-D338194D851B}" destId="{F3F795DF-6430-4FCF-9692-B39D0E763525}" srcOrd="1" destOrd="0" presId="urn:microsoft.com/office/officeart/2005/8/layout/cycle2"/>
    <dgm:cxn modelId="{6510376F-34F9-46C7-9E72-CC2EB2C72875}" type="presParOf" srcId="{F3F795DF-6430-4FCF-9692-B39D0E763525}" destId="{7D2FB6E3-F0DE-4AC7-9F39-AB420902FE4B}" srcOrd="0" destOrd="0" presId="urn:microsoft.com/office/officeart/2005/8/layout/cycle2"/>
    <dgm:cxn modelId="{4A2D09C4-053E-43A9-874F-DED7CF42B1D5}" type="presParOf" srcId="{E9A33C75-0506-4AC2-98DF-D338194D851B}" destId="{ADAABA85-6EC5-4904-991E-3FC839A182DD}" srcOrd="2" destOrd="0" presId="urn:microsoft.com/office/officeart/2005/8/layout/cycle2"/>
    <dgm:cxn modelId="{FD449303-50B2-4D04-9F95-C3623F56B4F1}" type="presParOf" srcId="{E9A33C75-0506-4AC2-98DF-D338194D851B}" destId="{685BAAE3-738F-44A9-9536-DA3156E78E8B}" srcOrd="3" destOrd="0" presId="urn:microsoft.com/office/officeart/2005/8/layout/cycle2"/>
    <dgm:cxn modelId="{DA3FA2FD-D5EF-4659-B70E-3CD8D7EC54EE}" type="presParOf" srcId="{685BAAE3-738F-44A9-9536-DA3156E78E8B}" destId="{EC7B2D5B-F0C8-416F-B4D6-0CD049F8BA3E}" srcOrd="0" destOrd="0" presId="urn:microsoft.com/office/officeart/2005/8/layout/cycle2"/>
    <dgm:cxn modelId="{E0828A5D-086A-4B27-85D1-F15B90289E1C}" type="presParOf" srcId="{E9A33C75-0506-4AC2-98DF-D338194D851B}" destId="{152B7E25-5D25-4B94-B9A7-C495E20BB9B6}" srcOrd="4" destOrd="0" presId="urn:microsoft.com/office/officeart/2005/8/layout/cycle2"/>
    <dgm:cxn modelId="{BBAE8F5F-0F88-4BC8-8151-70F2F63BB10A}" type="presParOf" srcId="{E9A33C75-0506-4AC2-98DF-D338194D851B}" destId="{BE344A6F-0B56-4FFF-9D92-B7FA767EF14B}" srcOrd="5" destOrd="0" presId="urn:microsoft.com/office/officeart/2005/8/layout/cycle2"/>
    <dgm:cxn modelId="{330EE502-179B-4265-99F6-4472A33C6E82}" type="presParOf" srcId="{BE344A6F-0B56-4FFF-9D92-B7FA767EF14B}" destId="{75239276-9B22-41AA-A88B-C01C374959F7}" srcOrd="0" destOrd="0" presId="urn:microsoft.com/office/officeart/2005/8/layout/cycle2"/>
    <dgm:cxn modelId="{A581075C-3468-492A-96F4-CBF616DFA555}" type="presParOf" srcId="{E9A33C75-0506-4AC2-98DF-D338194D851B}" destId="{A78630FB-2A77-4478-8E53-CFAEB376EF9E}" srcOrd="6" destOrd="0" presId="urn:microsoft.com/office/officeart/2005/8/layout/cycle2"/>
    <dgm:cxn modelId="{4E1F6BDA-BA12-4493-ACFF-B930006D8D8C}" type="presParOf" srcId="{E9A33C75-0506-4AC2-98DF-D338194D851B}" destId="{41BB67F0-6D59-4AF3-AC2D-0F2FC22333C9}" srcOrd="7" destOrd="0" presId="urn:microsoft.com/office/officeart/2005/8/layout/cycle2"/>
    <dgm:cxn modelId="{2164B214-62CF-4C5F-A3E2-866A88F556F4}" type="presParOf" srcId="{41BB67F0-6D59-4AF3-AC2D-0F2FC22333C9}" destId="{852C125B-C120-441E-88C3-248569AC704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C6986-9C34-446B-B8BB-B0C5BDD02666}">
      <dsp:nvSpPr>
        <dsp:cNvPr id="0" name=""/>
        <dsp:cNvSpPr/>
      </dsp:nvSpPr>
      <dsp:spPr>
        <a:xfrm>
          <a:off x="2629502" y="-263261"/>
          <a:ext cx="1856203" cy="1746048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u="sng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Interlocuteur unique de l'ARS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</a:t>
          </a:r>
          <a:r>
            <a:rPr lang="fr-FR" sz="1000" kern="1200" dirty="0"/>
            <a:t>Report ARS et déploiement territorial des directives ARS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- Relais administratif</a:t>
          </a:r>
        </a:p>
      </dsp:txBody>
      <dsp:txXfrm>
        <a:off x="2901337" y="-7558"/>
        <a:ext cx="1312533" cy="1234642"/>
      </dsp:txXfrm>
    </dsp:sp>
    <dsp:sp modelId="{F3F795DF-6430-4FCF-9692-B39D0E763525}">
      <dsp:nvSpPr>
        <dsp:cNvPr id="0" name=""/>
        <dsp:cNvSpPr/>
      </dsp:nvSpPr>
      <dsp:spPr>
        <a:xfrm rot="2363209">
          <a:off x="4281670" y="1038671"/>
          <a:ext cx="119867" cy="429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4285754" y="1113171"/>
        <a:ext cx="83907" cy="257729"/>
      </dsp:txXfrm>
    </dsp:sp>
    <dsp:sp modelId="{ADAABA85-6EC5-4904-991E-3FC839A182DD}">
      <dsp:nvSpPr>
        <dsp:cNvPr id="0" name=""/>
        <dsp:cNvSpPr/>
      </dsp:nvSpPr>
      <dsp:spPr>
        <a:xfrm>
          <a:off x="4139114" y="996611"/>
          <a:ext cx="2245061" cy="2024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u="sng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Développement de  la qualité de l’ETP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- Développer la démarche qualité de l’ETP (méthodologie, traçabilité, report, ingénierie)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- </a:t>
          </a:r>
          <a:r>
            <a:rPr lang="fr-FR" sz="1000" b="1" kern="1200" dirty="0"/>
            <a:t>Analyses de pratique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- Détecter les besoins de </a:t>
          </a:r>
          <a:r>
            <a:rPr lang="fr-FR" sz="1000" b="1" kern="1200" dirty="0"/>
            <a:t>formations</a:t>
          </a:r>
          <a:r>
            <a:rPr lang="fr-FR" sz="1000" kern="1200" dirty="0"/>
            <a:t> et orientation vers une offre adaptée</a:t>
          </a:r>
        </a:p>
      </dsp:txBody>
      <dsp:txXfrm>
        <a:off x="4467896" y="1293080"/>
        <a:ext cx="1587497" cy="1431482"/>
      </dsp:txXfrm>
    </dsp:sp>
    <dsp:sp modelId="{685BAAE3-738F-44A9-9536-DA3156E78E8B}">
      <dsp:nvSpPr>
        <dsp:cNvPr id="0" name=""/>
        <dsp:cNvSpPr/>
      </dsp:nvSpPr>
      <dsp:spPr>
        <a:xfrm rot="8539402">
          <a:off x="4354766" y="2477254"/>
          <a:ext cx="44335" cy="429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 rot="10800000">
        <a:off x="4366679" y="2559098"/>
        <a:ext cx="31035" cy="257729"/>
      </dsp:txXfrm>
    </dsp:sp>
    <dsp:sp modelId="{152B7E25-5D25-4B94-B9A7-C495E20BB9B6}">
      <dsp:nvSpPr>
        <dsp:cNvPr id="0" name=""/>
        <dsp:cNvSpPr/>
      </dsp:nvSpPr>
      <dsp:spPr>
        <a:xfrm>
          <a:off x="2577240" y="2384615"/>
          <a:ext cx="1996572" cy="185257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1" u="sng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Communication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- Communication, </a:t>
          </a:r>
          <a:r>
            <a:rPr lang="fr-FR" sz="1000" b="1" kern="1200" dirty="0"/>
            <a:t>valorisation</a:t>
          </a:r>
          <a:r>
            <a:rPr lang="fr-FR" sz="1000" kern="1200" dirty="0"/>
            <a:t> de l'ETP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- Représentation et implication régionale (groupe de travail, recherche, promotion ETP)</a:t>
          </a:r>
        </a:p>
      </dsp:txBody>
      <dsp:txXfrm>
        <a:off x="2869631" y="2655918"/>
        <a:ext cx="1411790" cy="1309970"/>
      </dsp:txXfrm>
    </dsp:sp>
    <dsp:sp modelId="{BE344A6F-0B56-4FFF-9D92-B7FA767EF14B}">
      <dsp:nvSpPr>
        <dsp:cNvPr id="0" name=""/>
        <dsp:cNvSpPr/>
      </dsp:nvSpPr>
      <dsp:spPr>
        <a:xfrm rot="13060566">
          <a:off x="2783953" y="2492510"/>
          <a:ext cx="19814" cy="429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 rot="10800000">
        <a:off x="2789277" y="2580235"/>
        <a:ext cx="13870" cy="257729"/>
      </dsp:txXfrm>
    </dsp:sp>
    <dsp:sp modelId="{A78630FB-2A77-4478-8E53-CFAEB376EF9E}">
      <dsp:nvSpPr>
        <dsp:cNvPr id="0" name=""/>
        <dsp:cNvSpPr/>
      </dsp:nvSpPr>
      <dsp:spPr>
        <a:xfrm>
          <a:off x="656144" y="832768"/>
          <a:ext cx="2385990" cy="2289963"/>
        </a:xfrm>
        <a:prstGeom prst="ellipse">
          <a:avLst/>
        </a:prstGeom>
        <a:solidFill>
          <a:srgbClr val="FF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u="sng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Développement territorial de l'ETP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</a:t>
          </a:r>
          <a:r>
            <a:rPr lang="fr-FR" sz="1200" b="1" kern="1200" dirty="0"/>
            <a:t>Appuyer et accompagner </a:t>
          </a:r>
          <a:r>
            <a:rPr lang="fr-FR" sz="1200" kern="1200" dirty="0"/>
            <a:t>les projets et les programmes ETP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</a:t>
          </a:r>
          <a:r>
            <a:rPr lang="fr-FR" sz="1200" b="1" kern="1200" dirty="0"/>
            <a:t>Coordonner</a:t>
          </a:r>
          <a:r>
            <a:rPr lang="fr-FR" sz="1200" kern="1200" dirty="0"/>
            <a:t> le développement territorial de l'ETP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Développer la e-ETP</a:t>
          </a:r>
        </a:p>
      </dsp:txBody>
      <dsp:txXfrm>
        <a:off x="1005564" y="1168125"/>
        <a:ext cx="1687150" cy="1619249"/>
      </dsp:txXfrm>
    </dsp:sp>
    <dsp:sp modelId="{41BB67F0-6D59-4AF3-AC2D-0F2FC22333C9}">
      <dsp:nvSpPr>
        <dsp:cNvPr id="0" name=""/>
        <dsp:cNvSpPr/>
      </dsp:nvSpPr>
      <dsp:spPr>
        <a:xfrm rot="19278919">
          <a:off x="2777661" y="996207"/>
          <a:ext cx="58175" cy="429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2779576" y="1087570"/>
        <a:ext cx="40723" cy="257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E534A-C1CA-43B7-8AB6-D42BC44578B4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7250"/>
            <a:ext cx="32829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B1710-1972-41FD-8775-7B9B26521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83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247F7-8171-A040-BE60-2D71084CDD5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63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1656011"/>
            <a:ext cx="6428423" cy="1142672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3020801"/>
            <a:ext cx="5293995" cy="13623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5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10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3B2B-6413-E041-8B5E-211BFEF307B2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2868-A8FF-794B-B13E-1B364F344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29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3B2B-6413-E041-8B5E-211BFEF307B2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2868-A8FF-794B-B13E-1B364F344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07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5084" y="165354"/>
            <a:ext cx="1407530" cy="353660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93" y="165354"/>
            <a:ext cx="4096544" cy="353660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3B2B-6413-E041-8B5E-211BFEF307B2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2868-A8FF-794B-B13E-1B364F344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271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197380" y="173042"/>
            <a:ext cx="344687" cy="284639"/>
          </a:xfrm>
          <a:prstGeom prst="rect">
            <a:avLst/>
          </a:prstGeom>
        </p:spPr>
        <p:txBody>
          <a:bodyPr/>
          <a:lstStyle>
            <a:lvl1pPr algn="l">
              <a:defRPr sz="992">
                <a:solidFill>
                  <a:schemeClr val="bg1"/>
                </a:solidFill>
              </a:defRPr>
            </a:lvl1pPr>
          </a:lstStyle>
          <a:p>
            <a:fld id="{4DAF7C75-D5F2-2B4F-870F-F2282D69C5B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13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3B2B-6413-E041-8B5E-211BFEF307B2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2868-A8FF-794B-B13E-1B364F344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03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3425549"/>
            <a:ext cx="6428423" cy="1058761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2259431"/>
            <a:ext cx="6428423" cy="116611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83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367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050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73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4183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101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785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46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3B2B-6413-E041-8B5E-211BFEF307B2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2868-A8FF-794B-B13E-1B364F344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51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93" y="967446"/>
            <a:ext cx="2752037" cy="273451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90577" y="967446"/>
            <a:ext cx="2752037" cy="273451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3B2B-6413-E041-8B5E-211BFEF307B2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2868-A8FF-794B-B13E-1B364F344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72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213480"/>
            <a:ext cx="6806565" cy="88847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1193266"/>
            <a:ext cx="3341572" cy="497296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366" indent="0">
              <a:buNone/>
              <a:defRPr sz="1600" b="1"/>
            </a:lvl2pPr>
            <a:lvl3pPr marL="736732" indent="0">
              <a:buNone/>
              <a:defRPr sz="1500" b="1"/>
            </a:lvl3pPr>
            <a:lvl4pPr marL="1105098" indent="0">
              <a:buNone/>
              <a:defRPr sz="1300" b="1"/>
            </a:lvl4pPr>
            <a:lvl5pPr marL="1473464" indent="0">
              <a:buNone/>
              <a:defRPr sz="1300" b="1"/>
            </a:lvl5pPr>
            <a:lvl6pPr marL="1841830" indent="0">
              <a:buNone/>
              <a:defRPr sz="1300" b="1"/>
            </a:lvl6pPr>
            <a:lvl7pPr marL="2210196" indent="0">
              <a:buNone/>
              <a:defRPr sz="1300" b="1"/>
            </a:lvl7pPr>
            <a:lvl8pPr marL="2578562" indent="0">
              <a:buNone/>
              <a:defRPr sz="1300" b="1"/>
            </a:lvl8pPr>
            <a:lvl9pPr marL="2946928" indent="0">
              <a:buNone/>
              <a:defRPr sz="13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1690562"/>
            <a:ext cx="3341572" cy="307139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3" y="1193266"/>
            <a:ext cx="3342885" cy="497296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366" indent="0">
              <a:buNone/>
              <a:defRPr sz="1600" b="1"/>
            </a:lvl2pPr>
            <a:lvl3pPr marL="736732" indent="0">
              <a:buNone/>
              <a:defRPr sz="1500" b="1"/>
            </a:lvl3pPr>
            <a:lvl4pPr marL="1105098" indent="0">
              <a:buNone/>
              <a:defRPr sz="1300" b="1"/>
            </a:lvl4pPr>
            <a:lvl5pPr marL="1473464" indent="0">
              <a:buNone/>
              <a:defRPr sz="1300" b="1"/>
            </a:lvl5pPr>
            <a:lvl6pPr marL="1841830" indent="0">
              <a:buNone/>
              <a:defRPr sz="1300" b="1"/>
            </a:lvl6pPr>
            <a:lvl7pPr marL="2210196" indent="0">
              <a:buNone/>
              <a:defRPr sz="1300" b="1"/>
            </a:lvl7pPr>
            <a:lvl8pPr marL="2578562" indent="0">
              <a:buNone/>
              <a:defRPr sz="1300" b="1"/>
            </a:lvl8pPr>
            <a:lvl9pPr marL="2946928" indent="0">
              <a:buNone/>
              <a:defRPr sz="13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3" y="1690562"/>
            <a:ext cx="3342885" cy="307139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3B2B-6413-E041-8B5E-211BFEF307B2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2868-A8FF-794B-B13E-1B364F344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06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3B2B-6413-E041-8B5E-211BFEF307B2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2868-A8FF-794B-B13E-1B364F344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02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3B2B-6413-E041-8B5E-211BFEF307B2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2868-A8FF-794B-B13E-1B364F344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22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212246"/>
            <a:ext cx="2488126" cy="90327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212246"/>
            <a:ext cx="4227843" cy="454971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1115525"/>
            <a:ext cx="2488126" cy="3646433"/>
          </a:xfrm>
        </p:spPr>
        <p:txBody>
          <a:bodyPr/>
          <a:lstStyle>
            <a:lvl1pPr marL="0" indent="0">
              <a:buNone/>
              <a:defRPr sz="1100"/>
            </a:lvl1pPr>
            <a:lvl2pPr marL="368366" indent="0">
              <a:buNone/>
              <a:defRPr sz="1000"/>
            </a:lvl2pPr>
            <a:lvl3pPr marL="736732" indent="0">
              <a:buNone/>
              <a:defRPr sz="800"/>
            </a:lvl3pPr>
            <a:lvl4pPr marL="1105098" indent="0">
              <a:buNone/>
              <a:defRPr sz="700"/>
            </a:lvl4pPr>
            <a:lvl5pPr marL="1473464" indent="0">
              <a:buNone/>
              <a:defRPr sz="700"/>
            </a:lvl5pPr>
            <a:lvl6pPr marL="1841830" indent="0">
              <a:buNone/>
              <a:defRPr sz="700"/>
            </a:lvl6pPr>
            <a:lvl7pPr marL="2210196" indent="0">
              <a:buNone/>
              <a:defRPr sz="700"/>
            </a:lvl7pPr>
            <a:lvl8pPr marL="2578562" indent="0">
              <a:buNone/>
              <a:defRPr sz="700"/>
            </a:lvl8pPr>
            <a:lvl9pPr marL="2946928" indent="0">
              <a:buNone/>
              <a:defRPr sz="7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3B2B-6413-E041-8B5E-211BFEF307B2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2868-A8FF-794B-B13E-1B364F344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44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3731577"/>
            <a:ext cx="4537710" cy="44053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476319"/>
            <a:ext cx="4537710" cy="3198495"/>
          </a:xfrm>
        </p:spPr>
        <p:txBody>
          <a:bodyPr/>
          <a:lstStyle>
            <a:lvl1pPr marL="0" indent="0">
              <a:buNone/>
              <a:defRPr sz="2600"/>
            </a:lvl1pPr>
            <a:lvl2pPr marL="368366" indent="0">
              <a:buNone/>
              <a:defRPr sz="2300"/>
            </a:lvl2pPr>
            <a:lvl3pPr marL="736732" indent="0">
              <a:buNone/>
              <a:defRPr sz="1900"/>
            </a:lvl3pPr>
            <a:lvl4pPr marL="1105098" indent="0">
              <a:buNone/>
              <a:defRPr sz="1600"/>
            </a:lvl4pPr>
            <a:lvl5pPr marL="1473464" indent="0">
              <a:buNone/>
              <a:defRPr sz="1600"/>
            </a:lvl5pPr>
            <a:lvl6pPr marL="1841830" indent="0">
              <a:buNone/>
              <a:defRPr sz="1600"/>
            </a:lvl6pPr>
            <a:lvl7pPr marL="2210196" indent="0">
              <a:buNone/>
              <a:defRPr sz="1600"/>
            </a:lvl7pPr>
            <a:lvl8pPr marL="2578562" indent="0">
              <a:buNone/>
              <a:defRPr sz="1600"/>
            </a:lvl8pPr>
            <a:lvl9pPr marL="2946928" indent="0">
              <a:buNone/>
              <a:defRPr sz="16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4172111"/>
            <a:ext cx="4537710" cy="625631"/>
          </a:xfrm>
        </p:spPr>
        <p:txBody>
          <a:bodyPr/>
          <a:lstStyle>
            <a:lvl1pPr marL="0" indent="0">
              <a:buNone/>
              <a:defRPr sz="1100"/>
            </a:lvl1pPr>
            <a:lvl2pPr marL="368366" indent="0">
              <a:buNone/>
              <a:defRPr sz="1000"/>
            </a:lvl2pPr>
            <a:lvl3pPr marL="736732" indent="0">
              <a:buNone/>
              <a:defRPr sz="800"/>
            </a:lvl3pPr>
            <a:lvl4pPr marL="1105098" indent="0">
              <a:buNone/>
              <a:defRPr sz="700"/>
            </a:lvl4pPr>
            <a:lvl5pPr marL="1473464" indent="0">
              <a:buNone/>
              <a:defRPr sz="700"/>
            </a:lvl5pPr>
            <a:lvl6pPr marL="1841830" indent="0">
              <a:buNone/>
              <a:defRPr sz="700"/>
            </a:lvl6pPr>
            <a:lvl7pPr marL="2210196" indent="0">
              <a:buNone/>
              <a:defRPr sz="700"/>
            </a:lvl7pPr>
            <a:lvl8pPr marL="2578562" indent="0">
              <a:buNone/>
              <a:defRPr sz="700"/>
            </a:lvl8pPr>
            <a:lvl9pPr marL="2946928" indent="0">
              <a:buNone/>
              <a:defRPr sz="7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3B2B-6413-E041-8B5E-211BFEF307B2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2868-A8FF-794B-B13E-1B364F344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27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213480"/>
            <a:ext cx="6806565" cy="888471"/>
          </a:xfrm>
          <a:prstGeom prst="rect">
            <a:avLst/>
          </a:prstGeom>
        </p:spPr>
        <p:txBody>
          <a:bodyPr vert="horz" lIns="73673" tIns="36837" rIns="73673" bIns="36837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1243860"/>
            <a:ext cx="6806565" cy="3518098"/>
          </a:xfrm>
          <a:prstGeom prst="rect">
            <a:avLst/>
          </a:prstGeom>
        </p:spPr>
        <p:txBody>
          <a:bodyPr vert="horz" lIns="73673" tIns="36837" rIns="73673" bIns="36837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4940885"/>
            <a:ext cx="1764665" cy="283817"/>
          </a:xfrm>
          <a:prstGeom prst="rect">
            <a:avLst/>
          </a:prstGeom>
        </p:spPr>
        <p:txBody>
          <a:bodyPr vert="horz" lIns="73673" tIns="36837" rIns="73673" bIns="3683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33B2B-6413-E041-8B5E-211BFEF307B2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4940885"/>
            <a:ext cx="2394903" cy="283817"/>
          </a:xfrm>
          <a:prstGeom prst="rect">
            <a:avLst/>
          </a:prstGeom>
        </p:spPr>
        <p:txBody>
          <a:bodyPr vert="horz" lIns="73673" tIns="36837" rIns="73673" bIns="3683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4940885"/>
            <a:ext cx="1764665" cy="283817"/>
          </a:xfrm>
          <a:prstGeom prst="rect">
            <a:avLst/>
          </a:prstGeom>
        </p:spPr>
        <p:txBody>
          <a:bodyPr vert="horz" lIns="73673" tIns="36837" rIns="73673" bIns="3683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D2868-A8FF-794B-B13E-1B364F344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34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68366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275" indent="-276275" algn="l" defTabSz="36836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8595" indent="-230229" algn="l" defTabSz="368366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0915" indent="-184183" algn="l" defTabSz="368366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89281" indent="-184183" algn="l" defTabSz="368366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647" indent="-184183" algn="l" defTabSz="368366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13" indent="-184183" algn="l" defTabSz="36836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4379" indent="-184183" algn="l" defTabSz="36836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745" indent="-184183" algn="l" defTabSz="36836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1111" indent="-184183" algn="l" defTabSz="36836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8366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6732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5098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464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830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10196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8562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928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tephanie.HEBRARD@chicmt.f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iat.pediatrie@ch-agen-nerac.fr" TargetMode="External"/><Relationship Id="rId2" Type="http://schemas.openxmlformats.org/officeDocument/2006/relationships/hyperlink" Target="mailto:elisabeth.marc@assurance-maladie.f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srcardio@ch-agen-nerac.fr" TargetMode="External"/><Relationship Id="rId2" Type="http://schemas.openxmlformats.org/officeDocument/2006/relationships/hyperlink" Target="mailto:d.fretay@cesh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.fulchic@cesh.fr" TargetMode="External"/><Relationship Id="rId5" Type="http://schemas.openxmlformats.org/officeDocument/2006/relationships/hyperlink" Target="mailto:castetsleroux.laurence@dlg.msa.fr" TargetMode="External"/><Relationship Id="rId4" Type="http://schemas.openxmlformats.org/officeDocument/2006/relationships/hyperlink" Target="mailto:elisabeth.marc@assurance-maladie.f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rac@psv47.fr" TargetMode="External"/><Relationship Id="rId2" Type="http://schemas.openxmlformats.org/officeDocument/2006/relationships/hyperlink" Target="mailto:prevention.repop.aquitaine@orange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dia47@ch-agen-nerac.fr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artinezs@ch-agen-nerac.f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ergo@cdf-penne.co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tp.camt@ch-agen-nerac.fr" TargetMode="External"/><Relationship Id="rId2" Type="http://schemas.openxmlformats.org/officeDocument/2006/relationships/hyperlink" Target="mailto:utep@ch-agen-nerac.f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plurilib47@gmail.co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andrine.fernandes@ch-candelie.f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UTTEP47@regain-coordination.fr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tephanie.HEBRARD@chicmt.f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rac@psv47.fr" TargetMode="External"/><Relationship Id="rId2" Type="http://schemas.openxmlformats.org/officeDocument/2006/relationships/hyperlink" Target="mailto:ergo@cdf-penne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iat.pediatrie@ch-agen-nerac.fr" TargetMode="External"/><Relationship Id="rId2" Type="http://schemas.openxmlformats.org/officeDocument/2006/relationships/hyperlink" Target="mailto:edia47@ch-agen-nerac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srcardio@ch-agen-nerac.fr" TargetMode="External"/><Relationship Id="rId4" Type="http://schemas.openxmlformats.org/officeDocument/2006/relationships/hyperlink" Target="mailto:m.fulchic@cesh.f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.fulchic@cesh.fr" TargetMode="External"/><Relationship Id="rId2" Type="http://schemas.openxmlformats.org/officeDocument/2006/relationships/hyperlink" Target="mailto:etp.camt@ch-agen-nerac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andrine.FERNANDES@ch-candelie.f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astetsleroux.laurence@dlg.msa.fr" TargetMode="External"/><Relationship Id="rId2" Type="http://schemas.openxmlformats.org/officeDocument/2006/relationships/hyperlink" Target="mailto:elisabeth.marc@assurance-maladie.f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lurilib47@gmail.com" TargetMode="External"/><Relationship Id="rId2" Type="http://schemas.openxmlformats.org/officeDocument/2006/relationships/hyperlink" Target="mailto:prevention.repop.aquitaine@orange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mpulse-etp.fr/" TargetMode="External"/><Relationship Id="rId4" Type="http://schemas.openxmlformats.org/officeDocument/2006/relationships/hyperlink" Target="mailto:martinezs@ch-agen-nerac.f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083859" y="2818896"/>
            <a:ext cx="4685179" cy="307766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fr-FR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Mise à jour – mars 2024</a:t>
            </a:r>
          </a:p>
        </p:txBody>
      </p:sp>
      <p:sp>
        <p:nvSpPr>
          <p:cNvPr id="10" name="Espace réservé du numéro de diapositive 2">
            <a:extLst>
              <a:ext uri="{FF2B5EF4-FFF2-40B4-BE49-F238E27FC236}">
                <a16:creationId xmlns:a16="http://schemas.microsoft.com/office/drawing/2014/main" id="{8D5BABF1-3EC5-457B-B451-2F4859D7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</p:spPr>
        <p:txBody>
          <a:bodyPr/>
          <a:lstStyle/>
          <a:p>
            <a:r>
              <a:rPr lang="fr-FR" dirty="0"/>
              <a:t>0</a:t>
            </a:r>
            <a:fld id="{4D5BFCB9-BE66-4C91-B933-8DA3759F1770}" type="slidenum">
              <a:rPr lang="fr-FR" smtClean="0"/>
              <a:t>1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FEDC95-4EF7-417D-991F-387E35E2A698}"/>
              </a:ext>
            </a:extLst>
          </p:cNvPr>
          <p:cNvSpPr/>
          <p:nvPr/>
        </p:nvSpPr>
        <p:spPr>
          <a:xfrm>
            <a:off x="3424518" y="3127173"/>
            <a:ext cx="4138332" cy="1073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70C0"/>
                </a:solidFill>
              </a:rPr>
              <a:t>Format électronique du document sur :</a:t>
            </a:r>
          </a:p>
          <a:p>
            <a:pPr algn="ctr"/>
            <a:r>
              <a:rPr lang="fr-FR" sz="1400" b="1" u="sng" dirty="0">
                <a:solidFill>
                  <a:srgbClr val="0070C0"/>
                </a:solidFill>
              </a:rPr>
              <a:t>https://www.regain-coordination.fr/nos-services/la-promotion-de-la-sante/</a:t>
            </a:r>
            <a:endParaRPr lang="fr-FR" sz="1400" dirty="0">
              <a:solidFill>
                <a:srgbClr val="0070C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B5F77B-9D3F-6DD9-832F-5BDF73B49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76" y="85891"/>
            <a:ext cx="756951" cy="110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F443A04-CE4F-B044-6FCC-3B58A7B43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51" y="2496893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4CA689EC-3DB0-818C-3715-EEAEF1B86916}"/>
              </a:ext>
            </a:extLst>
          </p:cNvPr>
          <p:cNvSpPr txBox="1"/>
          <p:nvPr/>
        </p:nvSpPr>
        <p:spPr>
          <a:xfrm>
            <a:off x="1540809" y="60938"/>
            <a:ext cx="6110568" cy="2250610"/>
          </a:xfrm>
          <a:prstGeom prst="rect">
            <a:avLst/>
          </a:prstGeom>
          <a:noFill/>
        </p:spPr>
        <p:txBody>
          <a:bodyPr wrap="square" lIns="34283" tIns="17142" rIns="34283" bIns="17142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800" b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MEMO des PROGRAMMES ETP du territoire 47</a:t>
            </a:r>
            <a:endParaRPr lang="fr-FR" sz="4800" b="1" dirty="0">
              <a:gradFill flip="none" rotWithShape="1">
                <a:gsLst>
                  <a:gs pos="0">
                    <a:srgbClr val="182D67"/>
                  </a:gs>
                  <a:gs pos="100000">
                    <a:srgbClr val="209B38"/>
                  </a:gs>
                </a:gsLst>
                <a:lin ang="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24EE1729-08BA-4E1B-436D-4F59F1796EFD}"/>
              </a:ext>
            </a:extLst>
          </p:cNvPr>
          <p:cNvSpPr txBox="1"/>
          <p:nvPr/>
        </p:nvSpPr>
        <p:spPr>
          <a:xfrm>
            <a:off x="206188" y="4290254"/>
            <a:ext cx="7562850" cy="865616"/>
          </a:xfrm>
          <a:prstGeom prst="rect">
            <a:avLst/>
          </a:prstGeom>
          <a:noFill/>
        </p:spPr>
        <p:txBody>
          <a:bodyPr wrap="square" lIns="34283" tIns="17142" rIns="34283" bIns="17142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Classés par:</a:t>
            </a:r>
          </a:p>
          <a:p>
            <a:pPr marL="514350" indent="-514350">
              <a:buAutoNum type="arabicPeriod"/>
            </a:pPr>
            <a:r>
              <a:rPr lang="fr-FR" b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Territoires de proximité</a:t>
            </a:r>
          </a:p>
          <a:p>
            <a:pPr marL="514350" indent="-514350">
              <a:buAutoNum type="arabicPeriod"/>
            </a:pPr>
            <a:r>
              <a:rPr lang="fr-FR" b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Par pathologie</a:t>
            </a:r>
          </a:p>
        </p:txBody>
      </p:sp>
      <p:pic>
        <p:nvPicPr>
          <p:cNvPr id="3" name="Picture 12" descr="I:\DIRECTION_GENERALE\COMMUNICATION\COM EXTERNE\ACTIONS DES DIRECTIONS\Programme_regional_ETP\GRAPH_ETP_Couv_Memo.jpg">
            <a:extLst>
              <a:ext uri="{FF2B5EF4-FFF2-40B4-BE49-F238E27FC236}">
                <a16:creationId xmlns:a16="http://schemas.microsoft.com/office/drawing/2014/main" id="{E47BBAD6-29B0-B360-7E13-3E423C816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1065" t="24077"/>
          <a:stretch>
            <a:fillRect/>
          </a:stretch>
        </p:blipFill>
        <p:spPr bwMode="auto">
          <a:xfrm>
            <a:off x="198142" y="1959425"/>
            <a:ext cx="2814840" cy="2339652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483124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264" y="1426327"/>
            <a:ext cx="1368000" cy="389493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0323" y="1426327"/>
            <a:ext cx="900000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58943" y="1426327"/>
            <a:ext cx="827995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7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42586" y="1426327"/>
            <a:ext cx="1727062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bg1"/>
              </a:solidFill>
              <a:latin typeface="Avenir Heavy"/>
              <a:cs typeface="Avenir Heavy"/>
            </a:endParaRP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Avenir Heavy"/>
                <a:cs typeface="Avenir Heavy"/>
              </a:rPr>
              <a:t>à contacter </a:t>
            </a:r>
            <a:r>
              <a:rPr lang="fr-FR" sz="800" i="1" dirty="0">
                <a:solidFill>
                  <a:schemeClr val="bg1"/>
                </a:solidFill>
                <a:latin typeface="Avenir Heavy"/>
                <a:cs typeface="Avenir Heavy"/>
              </a:rPr>
              <a:t>*</a:t>
            </a:r>
          </a:p>
          <a:p>
            <a:pPr algn="ctr"/>
            <a:endParaRPr lang="fr-FR" sz="10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3299" y="1422369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45618" y="1422369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1322262" y="-9211"/>
            <a:ext cx="5055921" cy="1098442"/>
          </a:xfrm>
          <a:prstGeom prst="roundRect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fr-FR" sz="2400" b="1" kern="1400" dirty="0">
                <a:solidFill>
                  <a:srgbClr val="000000"/>
                </a:solidFill>
                <a:latin typeface="+mj-lt"/>
              </a:rPr>
              <a:t>Tronc commun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fr-FR" sz="2400" b="1" kern="1400" dirty="0">
                <a:solidFill>
                  <a:srgbClr val="000000"/>
                </a:solidFill>
                <a:latin typeface="+mj-lt"/>
              </a:rPr>
              <a:t>POLYPATHOLOGIES CHRONIQUES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" y="5067300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                                                        </a:t>
            </a:r>
            <a:r>
              <a:rPr lang="fr-FR" sz="1200" dirty="0">
                <a:solidFill>
                  <a:srgbClr val="31859C"/>
                </a:solidFill>
              </a:rPr>
              <a:t>   15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621E453-885D-95EA-F44D-9382E73DB166}"/>
              </a:ext>
            </a:extLst>
          </p:cNvPr>
          <p:cNvSpPr txBox="1"/>
          <p:nvPr/>
        </p:nvSpPr>
        <p:spPr>
          <a:xfrm>
            <a:off x="3288409" y="1796005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3EDDF4-D0EB-198F-1487-3614B47A4B6B}"/>
              </a:ext>
            </a:extLst>
          </p:cNvPr>
          <p:cNvSpPr/>
          <p:nvPr/>
        </p:nvSpPr>
        <p:spPr>
          <a:xfrm>
            <a:off x="1468817" y="2760770"/>
            <a:ext cx="864000" cy="720000"/>
          </a:xfrm>
          <a:custGeom>
            <a:avLst/>
            <a:gdLst>
              <a:gd name="connsiteX0" fmla="*/ 0 w 864000"/>
              <a:gd name="connsiteY0" fmla="*/ 0 h 720000"/>
              <a:gd name="connsiteX1" fmla="*/ 406080 w 864000"/>
              <a:gd name="connsiteY1" fmla="*/ 0 h 720000"/>
              <a:gd name="connsiteX2" fmla="*/ 864000 w 864000"/>
              <a:gd name="connsiteY2" fmla="*/ 0 h 720000"/>
              <a:gd name="connsiteX3" fmla="*/ 864000 w 864000"/>
              <a:gd name="connsiteY3" fmla="*/ 345600 h 720000"/>
              <a:gd name="connsiteX4" fmla="*/ 864000 w 864000"/>
              <a:gd name="connsiteY4" fmla="*/ 720000 h 720000"/>
              <a:gd name="connsiteX5" fmla="*/ 432000 w 864000"/>
              <a:gd name="connsiteY5" fmla="*/ 720000 h 720000"/>
              <a:gd name="connsiteX6" fmla="*/ 0 w 864000"/>
              <a:gd name="connsiteY6" fmla="*/ 720000 h 720000"/>
              <a:gd name="connsiteX7" fmla="*/ 0 w 864000"/>
              <a:gd name="connsiteY7" fmla="*/ 374400 h 720000"/>
              <a:gd name="connsiteX8" fmla="*/ 0 w 864000"/>
              <a:gd name="connsiteY8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000" h="720000" fill="none" extrusionOk="0">
                <a:moveTo>
                  <a:pt x="0" y="0"/>
                </a:moveTo>
                <a:cubicBezTo>
                  <a:pt x="131579" y="-45080"/>
                  <a:pt x="284536" y="15584"/>
                  <a:pt x="406080" y="0"/>
                </a:cubicBezTo>
                <a:cubicBezTo>
                  <a:pt x="527624" y="-15584"/>
                  <a:pt x="653210" y="43881"/>
                  <a:pt x="864000" y="0"/>
                </a:cubicBezTo>
                <a:cubicBezTo>
                  <a:pt x="886801" y="117793"/>
                  <a:pt x="846821" y="272270"/>
                  <a:pt x="864000" y="345600"/>
                </a:cubicBezTo>
                <a:cubicBezTo>
                  <a:pt x="881179" y="418930"/>
                  <a:pt x="830025" y="618175"/>
                  <a:pt x="864000" y="720000"/>
                </a:cubicBezTo>
                <a:cubicBezTo>
                  <a:pt x="772947" y="763291"/>
                  <a:pt x="610537" y="689386"/>
                  <a:pt x="432000" y="720000"/>
                </a:cubicBezTo>
                <a:cubicBezTo>
                  <a:pt x="253463" y="750614"/>
                  <a:pt x="200690" y="668453"/>
                  <a:pt x="0" y="720000"/>
                </a:cubicBezTo>
                <a:cubicBezTo>
                  <a:pt x="-25093" y="608323"/>
                  <a:pt x="30456" y="494054"/>
                  <a:pt x="0" y="374400"/>
                </a:cubicBezTo>
                <a:cubicBezTo>
                  <a:pt x="-30456" y="254746"/>
                  <a:pt x="20715" y="90771"/>
                  <a:pt x="0" y="0"/>
                </a:cubicBezTo>
                <a:close/>
              </a:path>
              <a:path w="864000" h="720000" stroke="0" extrusionOk="0">
                <a:moveTo>
                  <a:pt x="0" y="0"/>
                </a:moveTo>
                <a:cubicBezTo>
                  <a:pt x="191739" y="-28333"/>
                  <a:pt x="294528" y="17995"/>
                  <a:pt x="449280" y="0"/>
                </a:cubicBezTo>
                <a:cubicBezTo>
                  <a:pt x="604032" y="-17995"/>
                  <a:pt x="777927" y="26246"/>
                  <a:pt x="864000" y="0"/>
                </a:cubicBezTo>
                <a:cubicBezTo>
                  <a:pt x="899591" y="84891"/>
                  <a:pt x="846788" y="267145"/>
                  <a:pt x="864000" y="352800"/>
                </a:cubicBezTo>
                <a:cubicBezTo>
                  <a:pt x="881212" y="438455"/>
                  <a:pt x="842717" y="627952"/>
                  <a:pt x="864000" y="720000"/>
                </a:cubicBezTo>
                <a:cubicBezTo>
                  <a:pt x="737971" y="736555"/>
                  <a:pt x="625516" y="716172"/>
                  <a:pt x="457920" y="720000"/>
                </a:cubicBezTo>
                <a:cubicBezTo>
                  <a:pt x="290324" y="723828"/>
                  <a:pt x="189813" y="715335"/>
                  <a:pt x="0" y="720000"/>
                </a:cubicBezTo>
                <a:cubicBezTo>
                  <a:pt x="-29993" y="646992"/>
                  <a:pt x="27745" y="464207"/>
                  <a:pt x="0" y="374400"/>
                </a:cubicBezTo>
                <a:cubicBezTo>
                  <a:pt x="-27745" y="284593"/>
                  <a:pt x="10550" y="117733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9717288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CHICMT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Marmande Tonneins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9B516-9249-A79B-2909-41EB29B00DF7}"/>
              </a:ext>
            </a:extLst>
          </p:cNvPr>
          <p:cNvSpPr/>
          <p:nvPr/>
        </p:nvSpPr>
        <p:spPr>
          <a:xfrm>
            <a:off x="2411572" y="2768906"/>
            <a:ext cx="827995" cy="720000"/>
          </a:xfrm>
          <a:custGeom>
            <a:avLst/>
            <a:gdLst>
              <a:gd name="connsiteX0" fmla="*/ 0 w 827995"/>
              <a:gd name="connsiteY0" fmla="*/ 0 h 720000"/>
              <a:gd name="connsiteX1" fmla="*/ 389158 w 827995"/>
              <a:gd name="connsiteY1" fmla="*/ 0 h 720000"/>
              <a:gd name="connsiteX2" fmla="*/ 827995 w 827995"/>
              <a:gd name="connsiteY2" fmla="*/ 0 h 720000"/>
              <a:gd name="connsiteX3" fmla="*/ 827995 w 827995"/>
              <a:gd name="connsiteY3" fmla="*/ 367200 h 720000"/>
              <a:gd name="connsiteX4" fmla="*/ 827995 w 827995"/>
              <a:gd name="connsiteY4" fmla="*/ 720000 h 720000"/>
              <a:gd name="connsiteX5" fmla="*/ 397438 w 827995"/>
              <a:gd name="connsiteY5" fmla="*/ 720000 h 720000"/>
              <a:gd name="connsiteX6" fmla="*/ 0 w 827995"/>
              <a:gd name="connsiteY6" fmla="*/ 720000 h 720000"/>
              <a:gd name="connsiteX7" fmla="*/ 0 w 827995"/>
              <a:gd name="connsiteY7" fmla="*/ 367200 h 720000"/>
              <a:gd name="connsiteX8" fmla="*/ 0 w 827995"/>
              <a:gd name="connsiteY8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995" h="720000" fill="none" extrusionOk="0">
                <a:moveTo>
                  <a:pt x="0" y="0"/>
                </a:moveTo>
                <a:cubicBezTo>
                  <a:pt x="169074" y="-42496"/>
                  <a:pt x="305639" y="32150"/>
                  <a:pt x="389158" y="0"/>
                </a:cubicBezTo>
                <a:cubicBezTo>
                  <a:pt x="472677" y="-32150"/>
                  <a:pt x="720538" y="3853"/>
                  <a:pt x="827995" y="0"/>
                </a:cubicBezTo>
                <a:cubicBezTo>
                  <a:pt x="849057" y="88740"/>
                  <a:pt x="786882" y="224572"/>
                  <a:pt x="827995" y="367200"/>
                </a:cubicBezTo>
                <a:cubicBezTo>
                  <a:pt x="869108" y="509828"/>
                  <a:pt x="825830" y="586190"/>
                  <a:pt x="827995" y="720000"/>
                </a:cubicBezTo>
                <a:cubicBezTo>
                  <a:pt x="614298" y="754489"/>
                  <a:pt x="509563" y="669963"/>
                  <a:pt x="397438" y="720000"/>
                </a:cubicBezTo>
                <a:cubicBezTo>
                  <a:pt x="285313" y="770037"/>
                  <a:pt x="121123" y="709101"/>
                  <a:pt x="0" y="720000"/>
                </a:cubicBezTo>
                <a:cubicBezTo>
                  <a:pt x="-25737" y="630470"/>
                  <a:pt x="38395" y="491269"/>
                  <a:pt x="0" y="367200"/>
                </a:cubicBezTo>
                <a:cubicBezTo>
                  <a:pt x="-38395" y="243131"/>
                  <a:pt x="39518" y="92837"/>
                  <a:pt x="0" y="0"/>
                </a:cubicBezTo>
                <a:close/>
              </a:path>
              <a:path w="827995" h="720000" stroke="0" extrusionOk="0">
                <a:moveTo>
                  <a:pt x="0" y="0"/>
                </a:moveTo>
                <a:cubicBezTo>
                  <a:pt x="110944" y="-15938"/>
                  <a:pt x="324497" y="4561"/>
                  <a:pt x="422277" y="0"/>
                </a:cubicBezTo>
                <a:cubicBezTo>
                  <a:pt x="520057" y="-4561"/>
                  <a:pt x="683423" y="7628"/>
                  <a:pt x="827995" y="0"/>
                </a:cubicBezTo>
                <a:cubicBezTo>
                  <a:pt x="856033" y="73794"/>
                  <a:pt x="804102" y="245641"/>
                  <a:pt x="827995" y="345600"/>
                </a:cubicBezTo>
                <a:cubicBezTo>
                  <a:pt x="851888" y="445559"/>
                  <a:pt x="792242" y="623481"/>
                  <a:pt x="827995" y="720000"/>
                </a:cubicBezTo>
                <a:cubicBezTo>
                  <a:pt x="653294" y="754182"/>
                  <a:pt x="556258" y="677270"/>
                  <a:pt x="438837" y="720000"/>
                </a:cubicBezTo>
                <a:cubicBezTo>
                  <a:pt x="321416" y="762730"/>
                  <a:pt x="153764" y="685752"/>
                  <a:pt x="0" y="720000"/>
                </a:cubicBezTo>
                <a:cubicBezTo>
                  <a:pt x="-26087" y="589757"/>
                  <a:pt x="12865" y="522141"/>
                  <a:pt x="0" y="360000"/>
                </a:cubicBezTo>
                <a:cubicBezTo>
                  <a:pt x="-12865" y="197859"/>
                  <a:pt x="24025" y="86629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30699111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MARMANDE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B22F1B-42AB-E724-F0A8-E43F3F23E706}"/>
              </a:ext>
            </a:extLst>
          </p:cNvPr>
          <p:cNvSpPr/>
          <p:nvPr/>
        </p:nvSpPr>
        <p:spPr>
          <a:xfrm>
            <a:off x="3288409" y="2768906"/>
            <a:ext cx="1727062" cy="720000"/>
          </a:xfrm>
          <a:custGeom>
            <a:avLst/>
            <a:gdLst>
              <a:gd name="connsiteX0" fmla="*/ 0 w 1727062"/>
              <a:gd name="connsiteY0" fmla="*/ 0 h 720000"/>
              <a:gd name="connsiteX1" fmla="*/ 575687 w 1727062"/>
              <a:gd name="connsiteY1" fmla="*/ 0 h 720000"/>
              <a:gd name="connsiteX2" fmla="*/ 1168645 w 1727062"/>
              <a:gd name="connsiteY2" fmla="*/ 0 h 720000"/>
              <a:gd name="connsiteX3" fmla="*/ 1727062 w 1727062"/>
              <a:gd name="connsiteY3" fmla="*/ 0 h 720000"/>
              <a:gd name="connsiteX4" fmla="*/ 1727062 w 1727062"/>
              <a:gd name="connsiteY4" fmla="*/ 374400 h 720000"/>
              <a:gd name="connsiteX5" fmla="*/ 1727062 w 1727062"/>
              <a:gd name="connsiteY5" fmla="*/ 720000 h 720000"/>
              <a:gd name="connsiteX6" fmla="*/ 1134104 w 1727062"/>
              <a:gd name="connsiteY6" fmla="*/ 720000 h 720000"/>
              <a:gd name="connsiteX7" fmla="*/ 558417 w 1727062"/>
              <a:gd name="connsiteY7" fmla="*/ 720000 h 720000"/>
              <a:gd name="connsiteX8" fmla="*/ 0 w 1727062"/>
              <a:gd name="connsiteY8" fmla="*/ 720000 h 720000"/>
              <a:gd name="connsiteX9" fmla="*/ 0 w 1727062"/>
              <a:gd name="connsiteY9" fmla="*/ 381600 h 720000"/>
              <a:gd name="connsiteX10" fmla="*/ 0 w 1727062"/>
              <a:gd name="connsiteY10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7062" h="720000" fill="none" extrusionOk="0">
                <a:moveTo>
                  <a:pt x="0" y="0"/>
                </a:moveTo>
                <a:cubicBezTo>
                  <a:pt x="148248" y="-12585"/>
                  <a:pt x="391616" y="36933"/>
                  <a:pt x="575687" y="0"/>
                </a:cubicBezTo>
                <a:cubicBezTo>
                  <a:pt x="759758" y="-36933"/>
                  <a:pt x="1008538" y="3653"/>
                  <a:pt x="1168645" y="0"/>
                </a:cubicBezTo>
                <a:cubicBezTo>
                  <a:pt x="1328752" y="-3653"/>
                  <a:pt x="1539201" y="57630"/>
                  <a:pt x="1727062" y="0"/>
                </a:cubicBezTo>
                <a:cubicBezTo>
                  <a:pt x="1739123" y="166315"/>
                  <a:pt x="1709927" y="273286"/>
                  <a:pt x="1727062" y="374400"/>
                </a:cubicBezTo>
                <a:cubicBezTo>
                  <a:pt x="1744197" y="475514"/>
                  <a:pt x="1713413" y="637329"/>
                  <a:pt x="1727062" y="720000"/>
                </a:cubicBezTo>
                <a:cubicBezTo>
                  <a:pt x="1442223" y="735381"/>
                  <a:pt x="1316833" y="672066"/>
                  <a:pt x="1134104" y="720000"/>
                </a:cubicBezTo>
                <a:cubicBezTo>
                  <a:pt x="951375" y="767934"/>
                  <a:pt x="802365" y="719755"/>
                  <a:pt x="558417" y="720000"/>
                </a:cubicBezTo>
                <a:cubicBezTo>
                  <a:pt x="314469" y="720245"/>
                  <a:pt x="183928" y="667801"/>
                  <a:pt x="0" y="720000"/>
                </a:cubicBezTo>
                <a:cubicBezTo>
                  <a:pt x="-30541" y="565833"/>
                  <a:pt x="32444" y="536734"/>
                  <a:pt x="0" y="381600"/>
                </a:cubicBezTo>
                <a:cubicBezTo>
                  <a:pt x="-32444" y="226466"/>
                  <a:pt x="18020" y="101972"/>
                  <a:pt x="0" y="0"/>
                </a:cubicBezTo>
                <a:close/>
              </a:path>
              <a:path w="1727062" h="720000" stroke="0" extrusionOk="0">
                <a:moveTo>
                  <a:pt x="0" y="0"/>
                </a:moveTo>
                <a:cubicBezTo>
                  <a:pt x="239047" y="-44544"/>
                  <a:pt x="373732" y="50067"/>
                  <a:pt x="523875" y="0"/>
                </a:cubicBezTo>
                <a:cubicBezTo>
                  <a:pt x="674018" y="-50067"/>
                  <a:pt x="838933" y="47547"/>
                  <a:pt x="1099563" y="0"/>
                </a:cubicBezTo>
                <a:cubicBezTo>
                  <a:pt x="1360193" y="-47547"/>
                  <a:pt x="1536148" y="28609"/>
                  <a:pt x="1727062" y="0"/>
                </a:cubicBezTo>
                <a:cubicBezTo>
                  <a:pt x="1767274" y="175319"/>
                  <a:pt x="1716368" y="192775"/>
                  <a:pt x="1727062" y="352800"/>
                </a:cubicBezTo>
                <a:cubicBezTo>
                  <a:pt x="1737756" y="512825"/>
                  <a:pt x="1716787" y="542332"/>
                  <a:pt x="1727062" y="720000"/>
                </a:cubicBezTo>
                <a:cubicBezTo>
                  <a:pt x="1451196" y="726153"/>
                  <a:pt x="1311729" y="649828"/>
                  <a:pt x="1116833" y="720000"/>
                </a:cubicBezTo>
                <a:cubicBezTo>
                  <a:pt x="921937" y="790172"/>
                  <a:pt x="729171" y="661203"/>
                  <a:pt x="592958" y="720000"/>
                </a:cubicBezTo>
                <a:cubicBezTo>
                  <a:pt x="456746" y="778797"/>
                  <a:pt x="281336" y="711091"/>
                  <a:pt x="0" y="720000"/>
                </a:cubicBezTo>
                <a:cubicBezTo>
                  <a:pt x="-18626" y="640816"/>
                  <a:pt x="1187" y="435549"/>
                  <a:pt x="0" y="360000"/>
                </a:cubicBezTo>
                <a:cubicBezTo>
                  <a:pt x="-1187" y="284451"/>
                  <a:pt x="15499" y="72716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339497732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venir Heavy"/>
              </a:rPr>
              <a:t>Pole ETP du CHICMT</a:t>
            </a:r>
          </a:p>
          <a:p>
            <a:pPr algn="ctr">
              <a:lnSpc>
                <a:spcPct val="110000"/>
              </a:lnSpc>
            </a:pPr>
            <a:r>
              <a:rPr lang="en-US" sz="900" u="sng" dirty="0">
                <a:solidFill>
                  <a:srgbClr val="0000FF"/>
                </a:solidFill>
                <a:latin typeface="+mj-lt"/>
                <a:cs typeface="Avenir Heavy"/>
                <a:hlinkClick r:id="rId2"/>
              </a:rPr>
              <a:t>Stephanie.HEBRARD@chicmt.fr</a:t>
            </a:r>
            <a:endParaRPr lang="en-US" sz="900" u="sng" dirty="0">
              <a:solidFill>
                <a:srgbClr val="0000FF"/>
              </a:solidFill>
              <a:latin typeface="+mj-lt"/>
              <a:cs typeface="Avenir Heavy"/>
            </a:endParaRPr>
          </a:p>
          <a:p>
            <a:pPr algn="ctr">
              <a:lnSpc>
                <a:spcPct val="110000"/>
              </a:lnSpc>
            </a:pPr>
            <a:r>
              <a:rPr lang="fr-FR" sz="1000" dirty="0">
                <a:solidFill>
                  <a:schemeClr val="tx1"/>
                </a:solidFill>
                <a:latin typeface="+mj-lt"/>
                <a:cs typeface="Avenir Heavy"/>
              </a:rPr>
              <a:t>05 53 20 32 58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E17EA7-AE39-DECC-E394-C07EB5EAEB5B}"/>
              </a:ext>
            </a:extLst>
          </p:cNvPr>
          <p:cNvSpPr/>
          <p:nvPr/>
        </p:nvSpPr>
        <p:spPr>
          <a:xfrm>
            <a:off x="5064431" y="2652811"/>
            <a:ext cx="1184667" cy="1085746"/>
          </a:xfrm>
          <a:custGeom>
            <a:avLst/>
            <a:gdLst>
              <a:gd name="connsiteX0" fmla="*/ 0 w 1184667"/>
              <a:gd name="connsiteY0" fmla="*/ 0 h 1085746"/>
              <a:gd name="connsiteX1" fmla="*/ 604180 w 1184667"/>
              <a:gd name="connsiteY1" fmla="*/ 0 h 1085746"/>
              <a:gd name="connsiteX2" fmla="*/ 1184667 w 1184667"/>
              <a:gd name="connsiteY2" fmla="*/ 0 h 1085746"/>
              <a:gd name="connsiteX3" fmla="*/ 1184667 w 1184667"/>
              <a:gd name="connsiteY3" fmla="*/ 564588 h 1085746"/>
              <a:gd name="connsiteX4" fmla="*/ 1184667 w 1184667"/>
              <a:gd name="connsiteY4" fmla="*/ 1085746 h 1085746"/>
              <a:gd name="connsiteX5" fmla="*/ 604180 w 1184667"/>
              <a:gd name="connsiteY5" fmla="*/ 1085746 h 1085746"/>
              <a:gd name="connsiteX6" fmla="*/ 0 w 1184667"/>
              <a:gd name="connsiteY6" fmla="*/ 1085746 h 1085746"/>
              <a:gd name="connsiteX7" fmla="*/ 0 w 1184667"/>
              <a:gd name="connsiteY7" fmla="*/ 542873 h 1085746"/>
              <a:gd name="connsiteX8" fmla="*/ 0 w 1184667"/>
              <a:gd name="connsiteY8" fmla="*/ 0 h 108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4667" h="1085746" fill="none" extrusionOk="0">
                <a:moveTo>
                  <a:pt x="0" y="0"/>
                </a:moveTo>
                <a:cubicBezTo>
                  <a:pt x="244507" y="-19537"/>
                  <a:pt x="446777" y="24055"/>
                  <a:pt x="604180" y="0"/>
                </a:cubicBezTo>
                <a:cubicBezTo>
                  <a:pt x="761583" y="-24055"/>
                  <a:pt x="1006197" y="61221"/>
                  <a:pt x="1184667" y="0"/>
                </a:cubicBezTo>
                <a:cubicBezTo>
                  <a:pt x="1194949" y="196005"/>
                  <a:pt x="1138227" y="448529"/>
                  <a:pt x="1184667" y="564588"/>
                </a:cubicBezTo>
                <a:cubicBezTo>
                  <a:pt x="1231107" y="680647"/>
                  <a:pt x="1183630" y="873883"/>
                  <a:pt x="1184667" y="1085746"/>
                </a:cubicBezTo>
                <a:cubicBezTo>
                  <a:pt x="1060395" y="1110846"/>
                  <a:pt x="844240" y="1053655"/>
                  <a:pt x="604180" y="1085746"/>
                </a:cubicBezTo>
                <a:cubicBezTo>
                  <a:pt x="364120" y="1117837"/>
                  <a:pt x="209465" y="1058834"/>
                  <a:pt x="0" y="1085746"/>
                </a:cubicBezTo>
                <a:cubicBezTo>
                  <a:pt x="-44497" y="930238"/>
                  <a:pt x="59213" y="686172"/>
                  <a:pt x="0" y="542873"/>
                </a:cubicBezTo>
                <a:cubicBezTo>
                  <a:pt x="-59213" y="399574"/>
                  <a:pt x="58977" y="240646"/>
                  <a:pt x="0" y="0"/>
                </a:cubicBezTo>
                <a:close/>
              </a:path>
              <a:path w="1184667" h="1085746" stroke="0" extrusionOk="0">
                <a:moveTo>
                  <a:pt x="0" y="0"/>
                </a:moveTo>
                <a:cubicBezTo>
                  <a:pt x="221770" y="-15630"/>
                  <a:pt x="297850" y="63068"/>
                  <a:pt x="568640" y="0"/>
                </a:cubicBezTo>
                <a:cubicBezTo>
                  <a:pt x="839430" y="-63068"/>
                  <a:pt x="996419" y="60724"/>
                  <a:pt x="1184667" y="0"/>
                </a:cubicBezTo>
                <a:cubicBezTo>
                  <a:pt x="1190541" y="232564"/>
                  <a:pt x="1133500" y="359798"/>
                  <a:pt x="1184667" y="521158"/>
                </a:cubicBezTo>
                <a:cubicBezTo>
                  <a:pt x="1235834" y="682518"/>
                  <a:pt x="1138965" y="886122"/>
                  <a:pt x="1184667" y="1085746"/>
                </a:cubicBezTo>
                <a:cubicBezTo>
                  <a:pt x="965734" y="1143391"/>
                  <a:pt x="872811" y="1066506"/>
                  <a:pt x="568640" y="1085746"/>
                </a:cubicBezTo>
                <a:cubicBezTo>
                  <a:pt x="264469" y="1104986"/>
                  <a:pt x="115153" y="1038008"/>
                  <a:pt x="0" y="1085746"/>
                </a:cubicBezTo>
                <a:cubicBezTo>
                  <a:pt x="-23256" y="890098"/>
                  <a:pt x="26972" y="719154"/>
                  <a:pt x="0" y="575445"/>
                </a:cubicBezTo>
                <a:cubicBezTo>
                  <a:pt x="-26972" y="431736"/>
                  <a:pt x="56216" y="167280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375949776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ETP des patients souffrant de polypathologies chroniques – 1</a:t>
            </a:r>
            <a:r>
              <a:rPr lang="fr-FR" sz="800" baseline="30000" dirty="0">
                <a:solidFill>
                  <a:schemeClr val="tx1"/>
                </a:solidFill>
                <a:latin typeface="Avenir Heavy"/>
                <a:cs typeface="Avenir Heavy"/>
              </a:rPr>
              <a:t>er</a:t>
            </a: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 recours – Travail sur les compétences d’adaptation essentiellement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754FC6-370A-C2CE-2F95-05760F56751C}"/>
              </a:ext>
            </a:extLst>
          </p:cNvPr>
          <p:cNvSpPr/>
          <p:nvPr/>
        </p:nvSpPr>
        <p:spPr>
          <a:xfrm>
            <a:off x="6298244" y="2665413"/>
            <a:ext cx="1184667" cy="1073144"/>
          </a:xfrm>
          <a:custGeom>
            <a:avLst/>
            <a:gdLst>
              <a:gd name="connsiteX0" fmla="*/ 0 w 1184667"/>
              <a:gd name="connsiteY0" fmla="*/ 0 h 1073144"/>
              <a:gd name="connsiteX1" fmla="*/ 580487 w 1184667"/>
              <a:gd name="connsiteY1" fmla="*/ 0 h 1073144"/>
              <a:gd name="connsiteX2" fmla="*/ 1184667 w 1184667"/>
              <a:gd name="connsiteY2" fmla="*/ 0 h 1073144"/>
              <a:gd name="connsiteX3" fmla="*/ 1184667 w 1184667"/>
              <a:gd name="connsiteY3" fmla="*/ 558035 h 1073144"/>
              <a:gd name="connsiteX4" fmla="*/ 1184667 w 1184667"/>
              <a:gd name="connsiteY4" fmla="*/ 1073144 h 1073144"/>
              <a:gd name="connsiteX5" fmla="*/ 580487 w 1184667"/>
              <a:gd name="connsiteY5" fmla="*/ 1073144 h 1073144"/>
              <a:gd name="connsiteX6" fmla="*/ 0 w 1184667"/>
              <a:gd name="connsiteY6" fmla="*/ 1073144 h 1073144"/>
              <a:gd name="connsiteX7" fmla="*/ 0 w 1184667"/>
              <a:gd name="connsiteY7" fmla="*/ 558035 h 1073144"/>
              <a:gd name="connsiteX8" fmla="*/ 0 w 1184667"/>
              <a:gd name="connsiteY8" fmla="*/ 0 h 107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4667" h="1073144" fill="none" extrusionOk="0">
                <a:moveTo>
                  <a:pt x="0" y="0"/>
                </a:moveTo>
                <a:cubicBezTo>
                  <a:pt x="124917" y="-14212"/>
                  <a:pt x="309594" y="18155"/>
                  <a:pt x="580487" y="0"/>
                </a:cubicBezTo>
                <a:cubicBezTo>
                  <a:pt x="851380" y="-18155"/>
                  <a:pt x="892167" y="23344"/>
                  <a:pt x="1184667" y="0"/>
                </a:cubicBezTo>
                <a:cubicBezTo>
                  <a:pt x="1212743" y="188366"/>
                  <a:pt x="1140285" y="371952"/>
                  <a:pt x="1184667" y="558035"/>
                </a:cubicBezTo>
                <a:cubicBezTo>
                  <a:pt x="1229049" y="744118"/>
                  <a:pt x="1144274" y="834012"/>
                  <a:pt x="1184667" y="1073144"/>
                </a:cubicBezTo>
                <a:cubicBezTo>
                  <a:pt x="936884" y="1144248"/>
                  <a:pt x="811046" y="1055292"/>
                  <a:pt x="580487" y="1073144"/>
                </a:cubicBezTo>
                <a:cubicBezTo>
                  <a:pt x="349928" y="1090996"/>
                  <a:pt x="242667" y="1042793"/>
                  <a:pt x="0" y="1073144"/>
                </a:cubicBezTo>
                <a:cubicBezTo>
                  <a:pt x="-17272" y="950955"/>
                  <a:pt x="795" y="708584"/>
                  <a:pt x="0" y="558035"/>
                </a:cubicBezTo>
                <a:cubicBezTo>
                  <a:pt x="-795" y="407486"/>
                  <a:pt x="17770" y="183952"/>
                  <a:pt x="0" y="0"/>
                </a:cubicBezTo>
                <a:close/>
              </a:path>
              <a:path w="1184667" h="1073144" stroke="0" extrusionOk="0">
                <a:moveTo>
                  <a:pt x="0" y="0"/>
                </a:moveTo>
                <a:cubicBezTo>
                  <a:pt x="264233" y="-36934"/>
                  <a:pt x="344231" y="27820"/>
                  <a:pt x="556793" y="0"/>
                </a:cubicBezTo>
                <a:cubicBezTo>
                  <a:pt x="769355" y="-27820"/>
                  <a:pt x="985178" y="24897"/>
                  <a:pt x="1184667" y="0"/>
                </a:cubicBezTo>
                <a:cubicBezTo>
                  <a:pt x="1235904" y="233441"/>
                  <a:pt x="1165973" y="335279"/>
                  <a:pt x="1184667" y="515109"/>
                </a:cubicBezTo>
                <a:cubicBezTo>
                  <a:pt x="1203361" y="694939"/>
                  <a:pt x="1173966" y="853673"/>
                  <a:pt x="1184667" y="1073144"/>
                </a:cubicBezTo>
                <a:cubicBezTo>
                  <a:pt x="915815" y="1101195"/>
                  <a:pt x="849871" y="1038437"/>
                  <a:pt x="592334" y="1073144"/>
                </a:cubicBezTo>
                <a:cubicBezTo>
                  <a:pt x="334797" y="1107851"/>
                  <a:pt x="291645" y="1045122"/>
                  <a:pt x="0" y="1073144"/>
                </a:cubicBezTo>
                <a:cubicBezTo>
                  <a:pt x="-53442" y="821211"/>
                  <a:pt x="6946" y="658139"/>
                  <a:pt x="0" y="547303"/>
                </a:cubicBezTo>
                <a:cubicBezTo>
                  <a:pt x="-6946" y="436467"/>
                  <a:pt x="19147" y="234390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7750480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Entretiens individuels et Ateliers collectifs en présentiel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à distance en prévision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A02F3E-F0D2-49BA-8C61-7977E302C439}"/>
              </a:ext>
            </a:extLst>
          </p:cNvPr>
          <p:cNvSpPr/>
          <p:nvPr/>
        </p:nvSpPr>
        <p:spPr>
          <a:xfrm>
            <a:off x="21839" y="2750147"/>
            <a:ext cx="1362090" cy="738759"/>
          </a:xfrm>
          <a:custGeom>
            <a:avLst/>
            <a:gdLst>
              <a:gd name="connsiteX0" fmla="*/ 0 w 1362090"/>
              <a:gd name="connsiteY0" fmla="*/ 0 h 738759"/>
              <a:gd name="connsiteX1" fmla="*/ 440409 w 1362090"/>
              <a:gd name="connsiteY1" fmla="*/ 0 h 738759"/>
              <a:gd name="connsiteX2" fmla="*/ 880818 w 1362090"/>
              <a:gd name="connsiteY2" fmla="*/ 0 h 738759"/>
              <a:gd name="connsiteX3" fmla="*/ 1362090 w 1362090"/>
              <a:gd name="connsiteY3" fmla="*/ 0 h 738759"/>
              <a:gd name="connsiteX4" fmla="*/ 1362090 w 1362090"/>
              <a:gd name="connsiteY4" fmla="*/ 376767 h 738759"/>
              <a:gd name="connsiteX5" fmla="*/ 1362090 w 1362090"/>
              <a:gd name="connsiteY5" fmla="*/ 738759 h 738759"/>
              <a:gd name="connsiteX6" fmla="*/ 948923 w 1362090"/>
              <a:gd name="connsiteY6" fmla="*/ 738759 h 738759"/>
              <a:gd name="connsiteX7" fmla="*/ 508514 w 1362090"/>
              <a:gd name="connsiteY7" fmla="*/ 738759 h 738759"/>
              <a:gd name="connsiteX8" fmla="*/ 0 w 1362090"/>
              <a:gd name="connsiteY8" fmla="*/ 738759 h 738759"/>
              <a:gd name="connsiteX9" fmla="*/ 0 w 1362090"/>
              <a:gd name="connsiteY9" fmla="*/ 384155 h 738759"/>
              <a:gd name="connsiteX10" fmla="*/ 0 w 1362090"/>
              <a:gd name="connsiteY10" fmla="*/ 0 h 73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2090" h="738759" fill="none" extrusionOk="0">
                <a:moveTo>
                  <a:pt x="0" y="0"/>
                </a:moveTo>
                <a:cubicBezTo>
                  <a:pt x="143875" y="-30089"/>
                  <a:pt x="319189" y="47579"/>
                  <a:pt x="440409" y="0"/>
                </a:cubicBezTo>
                <a:cubicBezTo>
                  <a:pt x="561629" y="-47579"/>
                  <a:pt x="712279" y="16804"/>
                  <a:pt x="880818" y="0"/>
                </a:cubicBezTo>
                <a:cubicBezTo>
                  <a:pt x="1049357" y="-16804"/>
                  <a:pt x="1220840" y="46782"/>
                  <a:pt x="1362090" y="0"/>
                </a:cubicBezTo>
                <a:cubicBezTo>
                  <a:pt x="1399438" y="150490"/>
                  <a:pt x="1351606" y="296545"/>
                  <a:pt x="1362090" y="376767"/>
                </a:cubicBezTo>
                <a:cubicBezTo>
                  <a:pt x="1372574" y="456989"/>
                  <a:pt x="1319602" y="631473"/>
                  <a:pt x="1362090" y="738759"/>
                </a:cubicBezTo>
                <a:cubicBezTo>
                  <a:pt x="1275204" y="769755"/>
                  <a:pt x="1072705" y="704952"/>
                  <a:pt x="948923" y="738759"/>
                </a:cubicBezTo>
                <a:cubicBezTo>
                  <a:pt x="825141" y="772566"/>
                  <a:pt x="709517" y="702553"/>
                  <a:pt x="508514" y="738759"/>
                </a:cubicBezTo>
                <a:cubicBezTo>
                  <a:pt x="307511" y="774965"/>
                  <a:pt x="144885" y="720883"/>
                  <a:pt x="0" y="738759"/>
                </a:cubicBezTo>
                <a:cubicBezTo>
                  <a:pt x="-26688" y="654997"/>
                  <a:pt x="11920" y="530480"/>
                  <a:pt x="0" y="384155"/>
                </a:cubicBezTo>
                <a:cubicBezTo>
                  <a:pt x="-11920" y="237830"/>
                  <a:pt x="9438" y="81062"/>
                  <a:pt x="0" y="0"/>
                </a:cubicBezTo>
                <a:close/>
              </a:path>
              <a:path w="1362090" h="738759" stroke="0" extrusionOk="0">
                <a:moveTo>
                  <a:pt x="0" y="0"/>
                </a:moveTo>
                <a:cubicBezTo>
                  <a:pt x="153135" y="-40563"/>
                  <a:pt x="237449" y="28932"/>
                  <a:pt x="426788" y="0"/>
                </a:cubicBezTo>
                <a:cubicBezTo>
                  <a:pt x="616127" y="-28932"/>
                  <a:pt x="673052" y="31499"/>
                  <a:pt x="853576" y="0"/>
                </a:cubicBezTo>
                <a:cubicBezTo>
                  <a:pt x="1034100" y="-31499"/>
                  <a:pt x="1191640" y="35434"/>
                  <a:pt x="1362090" y="0"/>
                </a:cubicBezTo>
                <a:cubicBezTo>
                  <a:pt x="1372758" y="72742"/>
                  <a:pt x="1352053" y="218299"/>
                  <a:pt x="1362090" y="354604"/>
                </a:cubicBezTo>
                <a:cubicBezTo>
                  <a:pt x="1372127" y="490909"/>
                  <a:pt x="1327434" y="610115"/>
                  <a:pt x="1362090" y="738759"/>
                </a:cubicBezTo>
                <a:cubicBezTo>
                  <a:pt x="1258705" y="781596"/>
                  <a:pt x="1067419" y="733541"/>
                  <a:pt x="921681" y="738759"/>
                </a:cubicBezTo>
                <a:cubicBezTo>
                  <a:pt x="775943" y="743977"/>
                  <a:pt x="650571" y="736876"/>
                  <a:pt x="467651" y="738759"/>
                </a:cubicBezTo>
                <a:cubicBezTo>
                  <a:pt x="284731" y="740642"/>
                  <a:pt x="188421" y="684325"/>
                  <a:pt x="0" y="738759"/>
                </a:cubicBezTo>
                <a:cubicBezTo>
                  <a:pt x="-21303" y="620170"/>
                  <a:pt x="17466" y="501422"/>
                  <a:pt x="0" y="391542"/>
                </a:cubicBezTo>
                <a:cubicBezTo>
                  <a:pt x="-17466" y="281662"/>
                  <a:pt x="19043" y="125780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983022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rgbClr val="000000"/>
                </a:solidFill>
                <a:latin typeface="Avenir Heavy"/>
                <a:cs typeface="Avenir Heavy"/>
              </a:rPr>
              <a:t>Programme Polypathologie du Marmandais (1</a:t>
            </a:r>
            <a:r>
              <a:rPr lang="fr-FR" sz="900" baseline="30000" dirty="0">
                <a:solidFill>
                  <a:srgbClr val="000000"/>
                </a:solidFill>
                <a:latin typeface="Avenir Heavy"/>
                <a:cs typeface="Avenir Heavy"/>
              </a:rPr>
              <a:t>er</a:t>
            </a:r>
            <a:r>
              <a:rPr lang="fr-FR" sz="900" dirty="0">
                <a:solidFill>
                  <a:srgbClr val="000000"/>
                </a:solidFill>
                <a:latin typeface="Avenir Heavy"/>
                <a:cs typeface="Avenir Heavy"/>
              </a:rPr>
              <a:t> recours ou ETP de proximité)</a:t>
            </a:r>
            <a:endParaRPr lang="fr-FR" sz="800" i="1" dirty="0">
              <a:solidFill>
                <a:srgbClr val="000000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287759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3788" y="742535"/>
            <a:ext cx="1340752" cy="720000"/>
          </a:xfrm>
          <a:prstGeom prst="rect">
            <a:avLst/>
          </a:prstGeom>
          <a:solidFill>
            <a:schemeClr val="bg2"/>
          </a:solidFill>
          <a:ln w="3175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latin typeface="Avenir Heavy"/>
              <a:cs typeface="Avenir Heavy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28398" y="783845"/>
            <a:ext cx="654675" cy="720000"/>
          </a:xfrm>
          <a:prstGeom prst="rect">
            <a:avLst/>
          </a:prstGeom>
          <a:solidFill>
            <a:srgbClr val="948A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>
              <a:latin typeface="Avenir Heavy"/>
              <a:cs typeface="Avenir Heavy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6705" y="2052075"/>
            <a:ext cx="6431272" cy="244253"/>
          </a:xfrm>
          <a:prstGeom prst="rect">
            <a:avLst/>
          </a:prstGeom>
          <a:solidFill>
            <a:schemeClr val="bg2">
              <a:lumMod val="50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3728" y="406788"/>
            <a:ext cx="1337089" cy="333929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7" name="Rectangle 6"/>
          <p:cNvSpPr/>
          <p:nvPr/>
        </p:nvSpPr>
        <p:spPr>
          <a:xfrm>
            <a:off x="74751" y="4455480"/>
            <a:ext cx="1369467" cy="83391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Education thérapeutique</a:t>
            </a:r>
          </a:p>
          <a:p>
            <a:pPr algn="ctr"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du patient  diabétique de type 2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4059" y="414979"/>
            <a:ext cx="900000" cy="317971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27056" y="414980"/>
            <a:ext cx="928649" cy="342216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6634" y="414979"/>
            <a:ext cx="1727062" cy="347435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bg1"/>
              </a:solidFill>
              <a:latin typeface="Avenir Heavy"/>
              <a:cs typeface="Avenir Heavy"/>
            </a:endParaRP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Avenir Heavy"/>
                <a:cs typeface="Avenir Heavy"/>
              </a:rPr>
              <a:t>à contacter </a:t>
            </a:r>
            <a:r>
              <a:rPr lang="fr-FR" sz="800" i="1" dirty="0">
                <a:solidFill>
                  <a:schemeClr val="bg1"/>
                </a:solidFill>
                <a:latin typeface="Avenir Heavy"/>
                <a:cs typeface="Avenir Heavy"/>
              </a:rPr>
              <a:t>*</a:t>
            </a:r>
          </a:p>
          <a:p>
            <a:pPr algn="ctr"/>
            <a:endParaRPr lang="fr-FR" sz="10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97773" y="435108"/>
            <a:ext cx="1184668" cy="327306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00218" y="435109"/>
            <a:ext cx="1292348" cy="348736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63347" y="4468132"/>
            <a:ext cx="863999" cy="8212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Centre d’examens de santé de la  CPAM 47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91193" y="4485430"/>
            <a:ext cx="819797" cy="8212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Boé et </a:t>
            </a:r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délocalisation possible sur les 3 territoires du 47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07899" y="4508843"/>
            <a:ext cx="1184667" cy="8212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Accompagnement personnalisé en ambulatoire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Entretiens individuels et/ou rencontres collectives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82848" y="4508843"/>
            <a:ext cx="1727062" cy="8212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900" b="1" dirty="0">
                <a:solidFill>
                  <a:schemeClr val="tx1"/>
                </a:solidFill>
                <a:cs typeface="Arial" panose="020B0604020202020204" pitchFamily="34" charset="0"/>
              </a:rPr>
              <a:t>Dr Elisabeth </a:t>
            </a:r>
            <a:r>
              <a:rPr lang="fr-FR" sz="900" b="1" dirty="0">
                <a:solidFill>
                  <a:schemeClr val="tx1"/>
                </a:solidFill>
                <a:cs typeface="Arial" panose="020B0604020202020204" pitchFamily="34" charset="0"/>
              </a:rPr>
              <a:t>MARC</a:t>
            </a:r>
          </a:p>
          <a:p>
            <a:pPr algn="ctr"/>
            <a:r>
              <a:rPr lang="fr-FR" sz="900" u="sng" dirty="0">
                <a:cs typeface="Arial" panose="020B0604020202020204" pitchFamily="34" charset="0"/>
                <a:hlinkClick r:id="rId2"/>
              </a:rPr>
              <a:t>elisabeth.marc@assurance-maladie.fr</a:t>
            </a:r>
            <a:endParaRPr lang="fr-FR" sz="900" dirty="0"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cs typeface="Arial" panose="020B0604020202020204" pitchFamily="34" charset="0"/>
              </a:rPr>
              <a:t>05 53 77 02 52  </a:t>
            </a:r>
            <a:endParaRPr lang="fr-FR" sz="900" dirty="0">
              <a:solidFill>
                <a:schemeClr val="tx1"/>
              </a:solidFill>
              <a:ea typeface="Calibri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66571" y="4509559"/>
            <a:ext cx="1184667" cy="8212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diabète de type 2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Lot-et-Garonne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74751" y="-17021"/>
            <a:ext cx="3706674" cy="396054"/>
          </a:xfrm>
          <a:prstGeom prst="roundRect">
            <a:avLst/>
          </a:prstGeom>
          <a:solidFill>
            <a:srgbClr val="D9D9D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fr-FR" sz="2400" b="1" kern="1400" dirty="0">
                <a:solidFill>
                  <a:srgbClr val="000000"/>
                </a:solidFill>
                <a:latin typeface="+mj-lt"/>
              </a:rPr>
              <a:t>Diabète de type 1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3781425" y="0"/>
            <a:ext cx="3603461" cy="396054"/>
          </a:xfrm>
          <a:prstGeom prst="roundRect">
            <a:avLst/>
          </a:prstGeom>
          <a:solidFill>
            <a:srgbClr val="948A5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fr-FR" sz="2400" b="1" kern="1400" dirty="0">
                <a:solidFill>
                  <a:srgbClr val="000000"/>
                </a:solidFill>
                <a:latin typeface="+mj-lt"/>
              </a:rPr>
              <a:t>Diabète de type 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98172" y="3224630"/>
            <a:ext cx="6431272" cy="244253"/>
          </a:xfrm>
          <a:prstGeom prst="rect">
            <a:avLst/>
          </a:prstGeom>
          <a:solidFill>
            <a:schemeClr val="bg2">
              <a:lumMod val="50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9438" y="3555511"/>
            <a:ext cx="1369467" cy="8212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Education thérapeutique</a:t>
            </a:r>
          </a:p>
          <a:p>
            <a:pPr algn="ctr"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du patient  diabétique de type 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41071" y="3555511"/>
            <a:ext cx="892987" cy="8212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Centre Hospitalier Agen-Nérac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Sce Pédiatrie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89697" y="3571856"/>
            <a:ext cx="827995" cy="8212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283049" y="3578230"/>
            <a:ext cx="1727062" cy="8212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fr-FR" sz="9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Contacter le service pédiatrie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3"/>
              </a:rPr>
              <a:t>secretariat.pediatrie@ch-agen-nerac.fr</a:t>
            </a:r>
            <a:endParaRPr lang="fr-FR" sz="9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05 53 69 70 80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9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56028" y="3564965"/>
            <a:ext cx="1224835" cy="8212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Enfants et adolescents atteints de diabète de type 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332649" y="3538846"/>
            <a:ext cx="1184667" cy="8212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et collectifs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-31531" y="5138247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                                                        </a:t>
            </a:r>
            <a:r>
              <a:rPr lang="fr-FR" sz="1200" dirty="0">
                <a:solidFill>
                  <a:srgbClr val="31859C"/>
                </a:solidFill>
              </a:rPr>
              <a:t>   15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621E453-885D-95EA-F44D-9382E73DB166}"/>
              </a:ext>
            </a:extLst>
          </p:cNvPr>
          <p:cNvSpPr txBox="1"/>
          <p:nvPr/>
        </p:nvSpPr>
        <p:spPr>
          <a:xfrm>
            <a:off x="3246928" y="966186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4751" y="2744945"/>
            <a:ext cx="1354154" cy="72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Aide aux jeunes diabétiques : séjours enfants et adolescents 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441071" y="2744945"/>
            <a:ext cx="892988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Association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d’Aide aux Jeunes Diabétiques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AJD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389696" y="2759548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Ste-Bazeille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Pujols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273328" y="2768681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900" b="1" dirty="0">
                <a:solidFill>
                  <a:schemeClr val="tx1"/>
                </a:solidFill>
                <a:latin typeface="+mj-lt"/>
                <a:cs typeface="Avenir Heavy"/>
              </a:rPr>
              <a:t>Carine CHOLEAU</a:t>
            </a:r>
          </a:p>
          <a:p>
            <a:pPr algn="ctr">
              <a:lnSpc>
                <a:spcPct val="110000"/>
              </a:lnSpc>
            </a:pPr>
            <a:r>
              <a:rPr lang="fr-FR" sz="900" u="sng" dirty="0">
                <a:solidFill>
                  <a:srgbClr val="0000FF"/>
                </a:solidFill>
                <a:cs typeface="Avenir Heavy"/>
              </a:rPr>
              <a:t>carine.choleau@ajd-educ.org</a:t>
            </a:r>
          </a:p>
          <a:p>
            <a:pPr algn="ctr">
              <a:lnSpc>
                <a:spcPct val="110000"/>
              </a:lnSpc>
            </a:pPr>
            <a:r>
              <a:rPr lang="fr-FR" sz="900" dirty="0">
                <a:solidFill>
                  <a:schemeClr val="tx1"/>
                </a:solidFill>
                <a:latin typeface="+mj-lt"/>
                <a:cs typeface="Avenir Heavy"/>
              </a:rPr>
              <a:t>01 44 16 89 87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056028" y="2768681"/>
            <a:ext cx="124822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Enfants et adolescents atteints de diabète de type 1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(recrutement national)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351899" y="2759153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Séjours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médico-éducatifs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 centre SSR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Vacances scolaires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E9E2AF-99A2-5585-9F82-F25CFB7F1C8E}"/>
              </a:ext>
            </a:extLst>
          </p:cNvPr>
          <p:cNvSpPr/>
          <p:nvPr/>
        </p:nvSpPr>
        <p:spPr>
          <a:xfrm>
            <a:off x="43788" y="1513420"/>
            <a:ext cx="1350693" cy="7390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Education thérapeutique ambulatoire dédiée aux patients diabétiques de     type 2 : EDIA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F6B7C-6AB2-B457-E610-30454DC7498F}"/>
              </a:ext>
            </a:extLst>
          </p:cNvPr>
          <p:cNvSpPr/>
          <p:nvPr/>
        </p:nvSpPr>
        <p:spPr>
          <a:xfrm>
            <a:off x="1441071" y="1503846"/>
            <a:ext cx="892987" cy="1158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Centre Hospitalier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Agen-Nérac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30F116-DA42-7F9C-4D76-F8324C506A64}"/>
              </a:ext>
            </a:extLst>
          </p:cNvPr>
          <p:cNvSpPr/>
          <p:nvPr/>
        </p:nvSpPr>
        <p:spPr>
          <a:xfrm>
            <a:off x="2389697" y="1550641"/>
            <a:ext cx="827995" cy="8082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Agen-Nérac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Duras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Villeneuve-sur-Lot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CE57B3-8B79-99C8-9F16-23A8B057F140}"/>
              </a:ext>
            </a:extLst>
          </p:cNvPr>
          <p:cNvSpPr/>
          <p:nvPr/>
        </p:nvSpPr>
        <p:spPr>
          <a:xfrm>
            <a:off x="5029918" y="1527006"/>
            <a:ext cx="1274329" cy="1177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diabète</a:t>
            </a:r>
          </a:p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de Type 2 du </a:t>
            </a:r>
          </a:p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Lot-et-Garonne </a:t>
            </a:r>
          </a:p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et départements limitrophes, </a:t>
            </a:r>
          </a:p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entourage des patients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16807A-9460-6137-49FD-955F8439E226}"/>
              </a:ext>
            </a:extLst>
          </p:cNvPr>
          <p:cNvSpPr/>
          <p:nvPr/>
        </p:nvSpPr>
        <p:spPr>
          <a:xfrm>
            <a:off x="6351899" y="1536022"/>
            <a:ext cx="1184667" cy="7655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et collectif </a:t>
            </a:r>
          </a:p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Ateliers à distance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935BFB-0986-B5E3-9C36-B5C6016501BB}"/>
              </a:ext>
            </a:extLst>
          </p:cNvPr>
          <p:cNvSpPr/>
          <p:nvPr/>
        </p:nvSpPr>
        <p:spPr>
          <a:xfrm>
            <a:off x="59438" y="2227310"/>
            <a:ext cx="1343183" cy="43810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cuisine   Equilibre alimentaire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9994C7-91DB-D62D-6BDC-46FB66FE1362}"/>
              </a:ext>
            </a:extLst>
          </p:cNvPr>
          <p:cNvSpPr/>
          <p:nvPr/>
        </p:nvSpPr>
        <p:spPr>
          <a:xfrm>
            <a:off x="2385968" y="2401990"/>
            <a:ext cx="827995" cy="302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Ensemble du 47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FBD5A2-23D9-D849-C8D7-42AE21D7D41A}"/>
              </a:ext>
            </a:extLst>
          </p:cNvPr>
          <p:cNvSpPr/>
          <p:nvPr/>
        </p:nvSpPr>
        <p:spPr>
          <a:xfrm>
            <a:off x="6351898" y="2336214"/>
            <a:ext cx="1165418" cy="3684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Ateliers collectifs </a:t>
            </a:r>
            <a:r>
              <a:rPr lang="fr-FR" sz="800" b="1" dirty="0">
                <a:solidFill>
                  <a:schemeClr val="tx1"/>
                </a:solidFill>
                <a:latin typeface="Avenir Heavy"/>
                <a:cs typeface="Avenir Heavy"/>
              </a:rPr>
              <a:t>Ateliers à distance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F27BA2D-7DF8-D791-2370-A0517B6EF15D}"/>
              </a:ext>
            </a:extLst>
          </p:cNvPr>
          <p:cNvSpPr/>
          <p:nvPr/>
        </p:nvSpPr>
        <p:spPr>
          <a:xfrm>
            <a:off x="3270711" y="1540504"/>
            <a:ext cx="1727062" cy="1158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900" b="1" dirty="0">
                <a:solidFill>
                  <a:schemeClr val="tx1"/>
                </a:solidFill>
                <a:latin typeface="+mj-lt"/>
                <a:cs typeface="Avenir Heavy"/>
              </a:rPr>
              <a:t>Laura BADEL et Béatrice VOISIN-FAUGERE</a:t>
            </a:r>
          </a:p>
          <a:p>
            <a:pPr algn="ctr">
              <a:lnSpc>
                <a:spcPct val="110000"/>
              </a:lnSpc>
            </a:pPr>
            <a:r>
              <a:rPr lang="fr-FR" sz="900" u="sng" dirty="0">
                <a:solidFill>
                  <a:srgbClr val="0000FF"/>
                </a:solidFill>
                <a:latin typeface="+mj-lt"/>
                <a:cs typeface="Avenir Heavy"/>
              </a:rPr>
              <a:t>edia47@ch-agen-nerac.fr</a:t>
            </a:r>
          </a:p>
          <a:p>
            <a:pPr algn="ctr">
              <a:lnSpc>
                <a:spcPct val="110000"/>
              </a:lnSpc>
            </a:pPr>
            <a:r>
              <a:rPr lang="fr-FR" sz="900" dirty="0">
                <a:solidFill>
                  <a:schemeClr val="tx1"/>
                </a:solidFill>
                <a:latin typeface="+mj-lt"/>
                <a:cs typeface="Avenir Heavy"/>
              </a:rPr>
              <a:t>05 53 69 71 65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40239" y="737651"/>
            <a:ext cx="88710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CHICMT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Marmande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Tonneins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382991" y="762414"/>
            <a:ext cx="827999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Marmande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266634" y="762414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900" b="1" dirty="0">
                <a:solidFill>
                  <a:schemeClr val="tx1"/>
                </a:solidFill>
                <a:latin typeface="+mj-lt"/>
                <a:cs typeface="Avenir Heavy"/>
              </a:rPr>
              <a:t>Dr Catherine HOCQUELET</a:t>
            </a:r>
          </a:p>
          <a:p>
            <a:pPr algn="ctr">
              <a:lnSpc>
                <a:spcPct val="110000"/>
              </a:lnSpc>
            </a:pPr>
            <a:r>
              <a:rPr lang="fr-FR" sz="900" u="sng" dirty="0">
                <a:solidFill>
                  <a:srgbClr val="0000FF"/>
                </a:solidFill>
                <a:latin typeface="+mj-lt"/>
                <a:cs typeface="Avenir Heavy"/>
              </a:rPr>
              <a:t>Catherine.hocquelet@orange.fr</a:t>
            </a:r>
          </a:p>
          <a:p>
            <a:pPr algn="ctr">
              <a:lnSpc>
                <a:spcPct val="110000"/>
              </a:lnSpc>
            </a:pPr>
            <a:r>
              <a:rPr lang="fr-FR" sz="900" dirty="0">
                <a:solidFill>
                  <a:schemeClr val="tx1"/>
                </a:solidFill>
                <a:latin typeface="+mj-lt"/>
                <a:cs typeface="Avenir Heavy"/>
              </a:rPr>
              <a:t>05 53 20 31 64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015551" y="761519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diabète de </a:t>
            </a:r>
          </a:p>
          <a:p>
            <a:pPr algn="ctr">
              <a:lnSpc>
                <a:spcPct val="8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Type1 &amp; 2</a:t>
            </a:r>
          </a:p>
          <a:p>
            <a:pPr algn="ctr">
              <a:lnSpc>
                <a:spcPct val="8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+ diabète</a:t>
            </a:r>
          </a:p>
          <a:p>
            <a:pPr algn="ctr">
              <a:lnSpc>
                <a:spcPct val="8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gestationnel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236156" y="761519"/>
            <a:ext cx="128116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et collectifs</a:t>
            </a:r>
          </a:p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Ateliers individuels à distance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32860" y="677705"/>
            <a:ext cx="1340752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0000"/>
                </a:solidFill>
                <a:latin typeface="Avenir Heavy"/>
                <a:cs typeface="Avenir Heavy"/>
              </a:rPr>
              <a:t>Éducation thérapeutique des patients diabétiques de </a:t>
            </a:r>
          </a:p>
          <a:p>
            <a:pPr algn="ctr"/>
            <a:r>
              <a:rPr lang="fr-FR" sz="900" dirty="0">
                <a:solidFill>
                  <a:srgbClr val="000000"/>
                </a:solidFill>
                <a:latin typeface="Avenir Heavy"/>
                <a:cs typeface="Avenir Heavy"/>
              </a:rPr>
              <a:t>type 1 et 2 : EDIAM</a:t>
            </a:r>
          </a:p>
          <a:p>
            <a:pPr algn="ctr"/>
            <a:r>
              <a:rPr lang="fr-FR" sz="900" dirty="0">
                <a:solidFill>
                  <a:srgbClr val="000000"/>
                </a:solidFill>
                <a:latin typeface="Avenir Heavy"/>
                <a:cs typeface="Avenir Heavy"/>
              </a:rPr>
              <a:t>+ diabète gestationnel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3729" y="742535"/>
            <a:ext cx="1340752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1023313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958778E-223D-A926-2A28-AADE9801666F}"/>
              </a:ext>
            </a:extLst>
          </p:cNvPr>
          <p:cNvSpPr/>
          <p:nvPr/>
        </p:nvSpPr>
        <p:spPr>
          <a:xfrm>
            <a:off x="1341721" y="2185356"/>
            <a:ext cx="6431272" cy="164258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E62BB4-42F4-B328-7F92-0C93DC05F0B6}"/>
              </a:ext>
            </a:extLst>
          </p:cNvPr>
          <p:cNvSpPr/>
          <p:nvPr/>
        </p:nvSpPr>
        <p:spPr>
          <a:xfrm>
            <a:off x="1324684" y="4828703"/>
            <a:ext cx="6431272" cy="211489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734701-232F-33A5-C882-EFBDDC40032B}"/>
              </a:ext>
            </a:extLst>
          </p:cNvPr>
          <p:cNvSpPr/>
          <p:nvPr/>
        </p:nvSpPr>
        <p:spPr>
          <a:xfrm>
            <a:off x="5145865" y="4623746"/>
            <a:ext cx="1184667" cy="6234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pathologies cardiovasculaires et entourage</a:t>
            </a:r>
            <a:endParaRPr lang="fr-FR" sz="8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64" y="610351"/>
            <a:ext cx="1368000" cy="389493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0323" y="610351"/>
            <a:ext cx="900000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386938" y="610351"/>
            <a:ext cx="981409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342586" y="610351"/>
            <a:ext cx="1727062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à contacter*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13299" y="606393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45618" y="606393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92118" y="1442997"/>
            <a:ext cx="6431272" cy="244253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98828" y="1172978"/>
            <a:ext cx="1369467" cy="658910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Education thérapeutique du patient présentant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un syndrome coronarien aigu</a:t>
            </a:r>
            <a:endParaRPr lang="fr-FR" sz="8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48756" y="1172978"/>
            <a:ext cx="864000" cy="6589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Clinique</a:t>
            </a:r>
          </a:p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Esquirol</a:t>
            </a:r>
          </a:p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Saint-Hilaire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91507" y="1174224"/>
            <a:ext cx="827995" cy="657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Agen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342586" y="1174224"/>
            <a:ext cx="1727062" cy="6705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Maryon FULCHIC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8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2"/>
              </a:rPr>
              <a:t>m.fulchic@cesh.fr</a:t>
            </a:r>
            <a:endParaRPr lang="en-US" sz="800" u="sng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05 53 47 47 47 </a:t>
            </a:r>
            <a:endParaRPr lang="fr-FR" sz="8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45864" y="1174224"/>
            <a:ext cx="1184667" cy="6918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d’une maladie des coronaires ayant présenté un syndrome coronarien aigu et leur entourage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378182" y="1174224"/>
            <a:ext cx="1184667" cy="6918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Entretien individuel et Ateliers collectifs en présentiel</a:t>
            </a:r>
          </a:p>
          <a:p>
            <a:pPr algn="ctr"/>
            <a:r>
              <a:rPr lang="fr-FR" sz="800" b="1" dirty="0">
                <a:solidFill>
                  <a:schemeClr val="tx1"/>
                </a:solidFill>
                <a:latin typeface="Avenir Heavy"/>
                <a:cs typeface="Avenir Heavy"/>
              </a:rPr>
              <a:t>Ateliers à distance en prévision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292119" y="2713494"/>
            <a:ext cx="6431272" cy="244253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/>
          </a:p>
        </p:txBody>
      </p:sp>
      <p:sp>
        <p:nvSpPr>
          <p:cNvPr id="36" name="Rectangle 35"/>
          <p:cNvSpPr/>
          <p:nvPr/>
        </p:nvSpPr>
        <p:spPr>
          <a:xfrm>
            <a:off x="98829" y="2604090"/>
            <a:ext cx="1369467" cy="622091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Education Thérapeutique dans la maladie neuro-cardiovasculaire et ses facteurs de risque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516192" y="2604090"/>
            <a:ext cx="864000" cy="6220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Centre Hospitalier Agen-Nérac</a:t>
            </a:r>
            <a:endParaRPr lang="fr-FR" sz="8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58943" y="2605336"/>
            <a:ext cx="827995" cy="6220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Agen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335784" y="2605336"/>
            <a:ext cx="1727062" cy="6220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b="1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Jocelyne CHANUT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  <a:hlinkClick r:id="rId3"/>
              </a:rPr>
              <a:t>ssrcardio@ch-agen-nerac.fr</a:t>
            </a:r>
            <a:r>
              <a:rPr lang="fr-FR" sz="800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05 53 69 78 86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113300" y="2605336"/>
            <a:ext cx="1184667" cy="6220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pathologies neuro-cardiovasculaires </a:t>
            </a:r>
          </a:p>
          <a:p>
            <a:pPr algn="ctr">
              <a:lnSpc>
                <a:spcPct val="8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et/ou</a:t>
            </a:r>
          </a:p>
          <a:p>
            <a:pPr algn="ctr">
              <a:lnSpc>
                <a:spcPct val="8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présentant des facteurs de risque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345618" y="2605336"/>
            <a:ext cx="1184667" cy="6220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Ateliers collectifs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292118" y="3456527"/>
            <a:ext cx="6431272" cy="181074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/>
          </a:p>
        </p:txBody>
      </p:sp>
      <p:sp>
        <p:nvSpPr>
          <p:cNvPr id="52" name="Rectangle 51"/>
          <p:cNvSpPr/>
          <p:nvPr/>
        </p:nvSpPr>
        <p:spPr>
          <a:xfrm>
            <a:off x="98829" y="3276602"/>
            <a:ext cx="1336901" cy="566727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Education Thérapeutique des patients présentant une HTA associée à d’autres facteurs de risque cardiovasculaire </a:t>
            </a:r>
            <a:endParaRPr lang="fr-FR" sz="8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16192" y="3316117"/>
            <a:ext cx="864000" cy="5337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Centre d’examens de santé de la  CPAM 47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476554" y="1935783"/>
            <a:ext cx="827995" cy="5794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Agen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335783" y="3310811"/>
            <a:ext cx="1727062" cy="5337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800" b="1" dirty="0">
                <a:solidFill>
                  <a:schemeClr val="tx1"/>
                </a:solidFill>
                <a:cs typeface="Arial" panose="020B0604020202020204" pitchFamily="34" charset="0"/>
              </a:rPr>
              <a:t>Dr Elisabeth </a:t>
            </a:r>
            <a:r>
              <a:rPr lang="fr-FR" sz="800" b="1" dirty="0">
                <a:solidFill>
                  <a:schemeClr val="tx1"/>
                </a:solidFill>
                <a:cs typeface="Arial" panose="020B0604020202020204" pitchFamily="34" charset="0"/>
              </a:rPr>
              <a:t>MARC</a:t>
            </a:r>
          </a:p>
          <a:p>
            <a:pPr algn="ctr"/>
            <a:r>
              <a:rPr lang="fr-FR" sz="800" u="sng" dirty="0">
                <a:cs typeface="Arial" panose="020B0604020202020204" pitchFamily="34" charset="0"/>
                <a:hlinkClick r:id="rId4"/>
              </a:rPr>
              <a:t>elisabeth.marc@assurance-maladie.fr</a:t>
            </a:r>
            <a:endParaRPr lang="fr-FR" sz="800" dirty="0"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cs typeface="Arial" panose="020B0604020202020204" pitchFamily="34" charset="0"/>
              </a:rPr>
              <a:t>05 53 77 02 52  </a:t>
            </a:r>
            <a:endParaRPr lang="fr-FR" sz="800" dirty="0">
              <a:solidFill>
                <a:schemeClr val="tx1"/>
              </a:solidFill>
              <a:ea typeface="Calibri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113299" y="3310811"/>
            <a:ext cx="1184667" cy="5337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Personnes présentant une HTA associée à d’autres facteurs de risque cardiovasculaire</a:t>
            </a:r>
            <a:endParaRPr lang="fr-FR" sz="8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330532" y="3304911"/>
            <a:ext cx="1184667" cy="5337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700" dirty="0">
                <a:solidFill>
                  <a:schemeClr val="tx1"/>
                </a:solidFill>
                <a:latin typeface="Avenir Heavy"/>
                <a:cs typeface="Avenir Heavy"/>
              </a:rPr>
              <a:t>Accompagnement personnalisé en ambulatoire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7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Entretiens individuels et/ou rencontres collectives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3403683" y="-349728"/>
            <a:ext cx="3419233" cy="821267"/>
          </a:xfrm>
          <a:prstGeom prst="roundRect">
            <a:avLst/>
          </a:prstGeom>
          <a:solidFill>
            <a:srgbClr val="FF66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fr-FR" sz="2400" b="1" kern="1400" dirty="0">
                <a:solidFill>
                  <a:srgbClr val="000000"/>
                </a:solidFill>
                <a:latin typeface="+mj-lt"/>
              </a:rPr>
              <a:t>Cardiovasculaire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D868C1-65B8-D499-464F-1C8CA38024E5}"/>
              </a:ext>
            </a:extLst>
          </p:cNvPr>
          <p:cNvSpPr txBox="1"/>
          <p:nvPr/>
        </p:nvSpPr>
        <p:spPr>
          <a:xfrm>
            <a:off x="3304179" y="960351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871DE-396F-6D0F-4414-D5F89589ECB4}"/>
              </a:ext>
            </a:extLst>
          </p:cNvPr>
          <p:cNvSpPr/>
          <p:nvPr/>
        </p:nvSpPr>
        <p:spPr>
          <a:xfrm>
            <a:off x="98829" y="4611773"/>
            <a:ext cx="1369467" cy="623419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Dispositifs d'éducation thérapeutique pour malades atteints de pathologies cardiovasculaires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87F794-4678-F91E-4E02-2721F0076ABA}"/>
              </a:ext>
            </a:extLst>
          </p:cNvPr>
          <p:cNvSpPr/>
          <p:nvPr/>
        </p:nvSpPr>
        <p:spPr>
          <a:xfrm>
            <a:off x="1556314" y="4611773"/>
            <a:ext cx="864000" cy="6234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Mutualité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Sociale Agricole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24 - 47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FB7A06-75F1-EB08-2B5A-2C2AFEBFDACF}"/>
              </a:ext>
            </a:extLst>
          </p:cNvPr>
          <p:cNvSpPr/>
          <p:nvPr/>
        </p:nvSpPr>
        <p:spPr>
          <a:xfrm>
            <a:off x="2491508" y="4623746"/>
            <a:ext cx="827995" cy="6234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Déploiement sur le 47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8193DB-E9E4-4130-AE51-D8131E323906}"/>
              </a:ext>
            </a:extLst>
          </p:cNvPr>
          <p:cNvSpPr/>
          <p:nvPr/>
        </p:nvSpPr>
        <p:spPr>
          <a:xfrm>
            <a:off x="3313885" y="4582937"/>
            <a:ext cx="185892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Dr BOUGUELMOUNA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et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b="1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Chargée de projet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b="1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Laurence CASTETSLEROUX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b="1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  <a:hlinkClick r:id="rId5"/>
              </a:rPr>
              <a:t>castetsleroux.laurence@dlg.msa.fr</a:t>
            </a:r>
            <a:endParaRPr lang="fr-FR" sz="800" b="1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b="1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05 53 67 77 20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F86A41-9034-33E6-6A9B-ECA7EFCFD639}"/>
              </a:ext>
            </a:extLst>
          </p:cNvPr>
          <p:cNvSpPr/>
          <p:nvPr/>
        </p:nvSpPr>
        <p:spPr>
          <a:xfrm>
            <a:off x="6385623" y="4611773"/>
            <a:ext cx="1184667" cy="6234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Ateliers collectifs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6E929C-605D-F029-3B15-3FFDA02EC2C3}"/>
              </a:ext>
            </a:extLst>
          </p:cNvPr>
          <p:cNvSpPr/>
          <p:nvPr/>
        </p:nvSpPr>
        <p:spPr>
          <a:xfrm>
            <a:off x="1324684" y="4213761"/>
            <a:ext cx="6431272" cy="184269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769D88-1946-4D43-C927-9E313031237B}"/>
              </a:ext>
            </a:extLst>
          </p:cNvPr>
          <p:cNvSpPr/>
          <p:nvPr/>
        </p:nvSpPr>
        <p:spPr>
          <a:xfrm>
            <a:off x="98829" y="3917109"/>
            <a:ext cx="1369467" cy="543182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rgbClr val="000000"/>
                </a:solidFill>
                <a:latin typeface="Avenir Heavy"/>
                <a:cs typeface="Avenir Heavy"/>
              </a:rPr>
              <a:t>Vivre au quotidien après un AVC, </a:t>
            </a:r>
          </a:p>
          <a:p>
            <a:pPr algn="ctr"/>
            <a:r>
              <a:rPr lang="fr-FR" sz="800" dirty="0">
                <a:solidFill>
                  <a:srgbClr val="000000"/>
                </a:solidFill>
                <a:latin typeface="Avenir Heavy"/>
                <a:cs typeface="Avenir Heavy"/>
              </a:rPr>
              <a:t>ça change quoi 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100B92-B7A2-167A-3F23-6D1D03935E31}"/>
              </a:ext>
            </a:extLst>
          </p:cNvPr>
          <p:cNvSpPr/>
          <p:nvPr/>
        </p:nvSpPr>
        <p:spPr>
          <a:xfrm>
            <a:off x="1536323" y="3966666"/>
            <a:ext cx="864000" cy="5431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L’ADAPT</a:t>
            </a:r>
          </a:p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Centre de Virazeil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A6D5A7-4877-99DB-AFB6-E384043C0397}"/>
              </a:ext>
            </a:extLst>
          </p:cNvPr>
          <p:cNvSpPr/>
          <p:nvPr/>
        </p:nvSpPr>
        <p:spPr>
          <a:xfrm>
            <a:off x="2491508" y="3918355"/>
            <a:ext cx="827995" cy="5431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Virazeil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8357CF-7CA7-3FB2-191D-5BF8366B631C}"/>
              </a:ext>
            </a:extLst>
          </p:cNvPr>
          <p:cNvSpPr/>
          <p:nvPr/>
        </p:nvSpPr>
        <p:spPr>
          <a:xfrm>
            <a:off x="3368349" y="3944988"/>
            <a:ext cx="1727062" cy="5431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800" b="1" dirty="0">
                <a:solidFill>
                  <a:schemeClr val="tx1"/>
                </a:solidFill>
                <a:latin typeface="Avenir Heavy"/>
                <a:cs typeface="Avenir Heavy"/>
              </a:rPr>
              <a:t>Florence COTS</a:t>
            </a:r>
          </a:p>
          <a:p>
            <a:pPr algn="ctr">
              <a:lnSpc>
                <a:spcPct val="110000"/>
              </a:lnSpc>
            </a:pPr>
            <a:r>
              <a:rPr lang="fr-FR" sz="800" u="sng" dirty="0">
                <a:solidFill>
                  <a:srgbClr val="0000FF"/>
                </a:solidFill>
                <a:latin typeface="Avenir Heavy"/>
                <a:cs typeface="Avenir Heavy"/>
              </a:rPr>
              <a:t>cots.florence@ladapt.net</a:t>
            </a:r>
          </a:p>
          <a:p>
            <a:pPr algn="ctr">
              <a:lnSpc>
                <a:spcPct val="11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05 53 20 47 21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0C97B7-39E8-E78B-5AFB-0D62F04C116D}"/>
              </a:ext>
            </a:extLst>
          </p:cNvPr>
          <p:cNvSpPr/>
          <p:nvPr/>
        </p:nvSpPr>
        <p:spPr>
          <a:xfrm>
            <a:off x="5145865" y="3944988"/>
            <a:ext cx="1184667" cy="5431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d’AVC</a:t>
            </a:r>
          </a:p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 et leur entourage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910A52-9FCC-CAB1-0FC8-D979E5A9309F}"/>
              </a:ext>
            </a:extLst>
          </p:cNvPr>
          <p:cNvSpPr/>
          <p:nvPr/>
        </p:nvSpPr>
        <p:spPr>
          <a:xfrm>
            <a:off x="6378183" y="3944988"/>
            <a:ext cx="1184667" cy="5431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</a:t>
            </a:r>
          </a:p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et collectifs lors du séjour en  SSR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8BD0AA-7F68-BE12-FC34-C9CE48CD02E1}"/>
              </a:ext>
            </a:extLst>
          </p:cNvPr>
          <p:cNvSpPr/>
          <p:nvPr/>
        </p:nvSpPr>
        <p:spPr>
          <a:xfrm>
            <a:off x="98828" y="1953261"/>
            <a:ext cx="1369467" cy="572143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Mieux vivre avec ma fibrillation auriculaire</a:t>
            </a:r>
            <a:endParaRPr lang="fr-FR" sz="8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F8F5491-94E9-9A2A-36AE-2325BED7196E}"/>
              </a:ext>
            </a:extLst>
          </p:cNvPr>
          <p:cNvSpPr/>
          <p:nvPr/>
        </p:nvSpPr>
        <p:spPr>
          <a:xfrm>
            <a:off x="1532094" y="1953261"/>
            <a:ext cx="864000" cy="5794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Clinique</a:t>
            </a:r>
          </a:p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Esquirol</a:t>
            </a:r>
          </a:p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Saint-Hilaire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5CF1424-BC0B-1688-4C43-7FDECF96BF2D}"/>
              </a:ext>
            </a:extLst>
          </p:cNvPr>
          <p:cNvSpPr/>
          <p:nvPr/>
        </p:nvSpPr>
        <p:spPr>
          <a:xfrm>
            <a:off x="2458943" y="3321084"/>
            <a:ext cx="827995" cy="5337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tx1"/>
                </a:solidFill>
                <a:latin typeface="Avenir Heavy"/>
                <a:cs typeface="Avenir Heavy"/>
              </a:rPr>
              <a:t>Boé et </a:t>
            </a:r>
            <a:r>
              <a:rPr lang="fr-FR" sz="700" b="1" dirty="0">
                <a:solidFill>
                  <a:schemeClr val="tx1"/>
                </a:solidFill>
                <a:latin typeface="Avenir Heavy"/>
                <a:cs typeface="Avenir Heavy"/>
              </a:rPr>
              <a:t>délocalisation possible sur les 3 territoires du 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E76406D-0A47-9307-B859-0A3B5FF39508}"/>
              </a:ext>
            </a:extLst>
          </p:cNvPr>
          <p:cNvSpPr/>
          <p:nvPr/>
        </p:nvSpPr>
        <p:spPr>
          <a:xfrm>
            <a:off x="3368348" y="1892149"/>
            <a:ext cx="1727062" cy="6345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Maryon FULCHIC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8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6"/>
              </a:rPr>
              <a:t>m.fulchic@cesh.fr</a:t>
            </a:r>
            <a:endParaRPr lang="en-US" sz="800" u="sng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05 53 47 47 47 </a:t>
            </a:r>
            <a:endParaRPr lang="fr-FR" sz="8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CD48C34-1212-A38D-8018-66302DCC2C02}"/>
              </a:ext>
            </a:extLst>
          </p:cNvPr>
          <p:cNvSpPr/>
          <p:nvPr/>
        </p:nvSpPr>
        <p:spPr>
          <a:xfrm>
            <a:off x="5145864" y="1851808"/>
            <a:ext cx="1184667" cy="674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d’une fibrillation Atriale</a:t>
            </a:r>
          </a:p>
          <a:p>
            <a:pPr algn="ctr">
              <a:lnSpc>
                <a:spcPct val="8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et leur entourage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4A1F91A-AA07-E348-D1C7-6720888ED2A7}"/>
              </a:ext>
            </a:extLst>
          </p:cNvPr>
          <p:cNvSpPr/>
          <p:nvPr/>
        </p:nvSpPr>
        <p:spPr>
          <a:xfrm>
            <a:off x="6378183" y="1851808"/>
            <a:ext cx="1184667" cy="6790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Entretien individuel et Ateliers collectifs en présentiel</a:t>
            </a:r>
          </a:p>
          <a:p>
            <a:pPr algn="ctr"/>
            <a:r>
              <a:rPr lang="fr-FR" sz="800" b="1" dirty="0">
                <a:solidFill>
                  <a:schemeClr val="tx1"/>
                </a:solidFill>
                <a:latin typeface="Avenir Heavy"/>
                <a:cs typeface="Avenir Heavy"/>
              </a:rPr>
              <a:t>Ateliers à distance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" y="5067300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FF"/>
                </a:solidFill>
              </a:rPr>
              <a:t>                                                                                                 </a:t>
            </a:r>
            <a:r>
              <a:rPr lang="fr-FR" sz="1200" b="1" dirty="0">
                <a:solidFill>
                  <a:srgbClr val="FFFFFF"/>
                </a:solidFill>
              </a:rPr>
              <a:t>                              </a:t>
            </a:r>
            <a:r>
              <a:rPr lang="fr-FR" sz="1200" dirty="0">
                <a:solidFill>
                  <a:srgbClr val="FFFFFF"/>
                </a:solidFill>
              </a:rPr>
              <a:t>                                                                            </a:t>
            </a:r>
            <a:r>
              <a:rPr lang="fr-FR" sz="1200" dirty="0">
                <a:solidFill>
                  <a:srgbClr val="31859C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817057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697014" y="117065"/>
            <a:ext cx="3161421" cy="821267"/>
          </a:xfrm>
          <a:prstGeom prst="round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fr-FR" sz="2400" b="1" kern="1400" dirty="0">
                <a:solidFill>
                  <a:schemeClr val="bg1"/>
                </a:solidFill>
                <a:latin typeface="+mj-lt"/>
              </a:rPr>
              <a:t>Surpoids et Obésité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9771" y="3215774"/>
            <a:ext cx="6431272" cy="24425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9330" y="3162597"/>
            <a:ext cx="1369467" cy="802083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fr-FR" sz="900" dirty="0">
                <a:solidFill>
                  <a:srgbClr val="FFFFFF"/>
                </a:solidFill>
                <a:latin typeface="Avenir Heavy"/>
                <a:cs typeface="Avenir Heavy"/>
              </a:rPr>
              <a:t>Education thérapeutique de groupe pour les enfants et adolescents en surpoids ou obèses</a:t>
            </a:r>
            <a:endParaRPr lang="fr-FR" sz="900" dirty="0">
              <a:solidFill>
                <a:srgbClr val="FFFFFF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99258" y="3158896"/>
            <a:ext cx="864000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Réseau de Prévention et de Prise en Charge de l’Obésité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REPPOP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42009" y="3152644"/>
            <a:ext cx="827999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Département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5652" y="3152644"/>
            <a:ext cx="1727062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Caroline CARRIERE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2"/>
              </a:rPr>
              <a:t>prevention.repop.aquitaine@orange.fr</a:t>
            </a:r>
            <a:r>
              <a:rPr lang="fr-F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05 56 96 00 82</a:t>
            </a:r>
            <a:endParaRPr lang="fr-FR" sz="9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8685" y="3151749"/>
            <a:ext cx="1184667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collectifs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96367" y="3150429"/>
            <a:ext cx="1184667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Enfants et adolescents atteints de surpoids </a:t>
            </a:r>
          </a:p>
          <a:p>
            <a:pPr algn="ctr">
              <a:lnSpc>
                <a:spcPct val="9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ou d’obésité </a:t>
            </a:r>
          </a:p>
          <a:p>
            <a:pPr algn="ctr">
              <a:lnSpc>
                <a:spcPct val="9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et entourage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81238" y="2012271"/>
            <a:ext cx="6431272" cy="24425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1298" y="2290211"/>
            <a:ext cx="1369467" cy="802083"/>
          </a:xfrm>
          <a:prstGeom prst="rect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Programme d’ETP </a:t>
            </a:r>
            <a:r>
              <a:rPr lang="fr-FR" sz="900" b="1" dirty="0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« Obésité,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b="1" dirty="0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un poids partagé »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82693" y="2290211"/>
            <a:ext cx="864000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Pôle de santé du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Villeneuvois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25448" y="2290211"/>
            <a:ext cx="827995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Villeneuve-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sur-Lot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016" y="1126102"/>
            <a:ext cx="1368000" cy="389493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73075" y="1126102"/>
            <a:ext cx="900000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15338" y="1126102"/>
            <a:ext cx="1727062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à contacter*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86051" y="1122144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18370" y="1122144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" y="5067300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fr-FR" sz="1200" dirty="0">
                <a:solidFill>
                  <a:srgbClr val="31859C"/>
                </a:solidFill>
              </a:rPr>
              <a:t>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4D7BFB-7CDE-859B-22D6-9C6F79737EDE}"/>
              </a:ext>
            </a:extLst>
          </p:cNvPr>
          <p:cNvSpPr/>
          <p:nvPr/>
        </p:nvSpPr>
        <p:spPr>
          <a:xfrm>
            <a:off x="3307620" y="2299970"/>
            <a:ext cx="1727062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900" b="1" dirty="0">
                <a:solidFill>
                  <a:schemeClr val="tx1"/>
                </a:solidFill>
                <a:latin typeface="+mj-lt"/>
                <a:cs typeface="Avenir Heavy"/>
              </a:rPr>
              <a:t>Françoise GUEYDON</a:t>
            </a:r>
          </a:p>
          <a:p>
            <a:pPr algn="ctr">
              <a:lnSpc>
                <a:spcPct val="110000"/>
              </a:lnSpc>
            </a:pPr>
            <a:r>
              <a:rPr lang="fr-FR" sz="900" dirty="0">
                <a:solidFill>
                  <a:schemeClr val="tx1"/>
                </a:solidFill>
                <a:latin typeface="+mj-lt"/>
                <a:cs typeface="Avenir Heavy"/>
              </a:rPr>
              <a:t>Tel. 05 53 72 27 49</a:t>
            </a:r>
          </a:p>
          <a:p>
            <a:pPr algn="ctr">
              <a:lnSpc>
                <a:spcPct val="110000"/>
              </a:lnSpc>
            </a:pPr>
            <a:r>
              <a:rPr lang="fr-FR" sz="9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Rrac@psv47.fr</a:t>
            </a:r>
            <a:endParaRPr lang="fr-FR" sz="900" dirty="0">
              <a:solidFill>
                <a:schemeClr val="tx1"/>
              </a:solidFill>
              <a:highlight>
                <a:srgbClr val="FFFF00"/>
              </a:highlight>
              <a:latin typeface="+mj-lt"/>
              <a:cs typeface="Avenir Heavy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7D099C-B5FA-8062-85BB-29EF61610255}"/>
              </a:ext>
            </a:extLst>
          </p:cNvPr>
          <p:cNvSpPr/>
          <p:nvPr/>
        </p:nvSpPr>
        <p:spPr>
          <a:xfrm>
            <a:off x="5078334" y="2308974"/>
            <a:ext cx="1184667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d’obésité</a:t>
            </a:r>
          </a:p>
          <a:p>
            <a:pPr algn="ctr"/>
            <a:r>
              <a:rPr lang="fr-FR" sz="900" dirty="0" err="1">
                <a:solidFill>
                  <a:schemeClr val="tx1"/>
                </a:solidFill>
                <a:latin typeface="Avenir Heavy"/>
                <a:cs typeface="Avenir Heavy"/>
              </a:rPr>
              <a:t>Et/Ou</a:t>
            </a:r>
            <a:endParaRPr lang="fr-FR" sz="900" dirty="0">
              <a:solidFill>
                <a:schemeClr val="tx1"/>
              </a:solidFill>
              <a:latin typeface="Avenir Heavy"/>
              <a:cs typeface="Avenir Heavy"/>
            </a:endParaRP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 Personnes en post chirurgie bariatrique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50A509-78FF-D287-845A-7AD049960AD7}"/>
              </a:ext>
            </a:extLst>
          </p:cNvPr>
          <p:cNvSpPr/>
          <p:nvPr/>
        </p:nvSpPr>
        <p:spPr>
          <a:xfrm>
            <a:off x="6310653" y="2299446"/>
            <a:ext cx="1184667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Entretiens individuels et Ateliers collectifs en présentiel</a:t>
            </a:r>
          </a:p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Ateliers à distance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5549F4A-9DFC-A3DC-8475-7576AFB1DEB3}"/>
              </a:ext>
            </a:extLst>
          </p:cNvPr>
          <p:cNvSpPr txBox="1"/>
          <p:nvPr/>
        </p:nvSpPr>
        <p:spPr>
          <a:xfrm>
            <a:off x="3286938" y="1531422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D339E6-3633-636B-4736-501DABF16860}"/>
              </a:ext>
            </a:extLst>
          </p:cNvPr>
          <p:cNvSpPr/>
          <p:nvPr/>
        </p:nvSpPr>
        <p:spPr>
          <a:xfrm>
            <a:off x="49330" y="4027140"/>
            <a:ext cx="1369467" cy="802083"/>
          </a:xfrm>
          <a:prstGeom prst="rect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IMPULSE – ETP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b="1" dirty="0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e-ateliers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6873FF-6CF3-3875-EE7F-18AF8E359813}"/>
              </a:ext>
            </a:extLst>
          </p:cNvPr>
          <p:cNvSpPr/>
          <p:nvPr/>
        </p:nvSpPr>
        <p:spPr>
          <a:xfrm>
            <a:off x="1500725" y="4027140"/>
            <a:ext cx="864000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Programme régional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Association DIESE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3D2F39-2EAA-E81F-76EC-BD7C167A576C}"/>
              </a:ext>
            </a:extLst>
          </p:cNvPr>
          <p:cNvSpPr/>
          <p:nvPr/>
        </p:nvSpPr>
        <p:spPr>
          <a:xfrm>
            <a:off x="2443480" y="4027140"/>
            <a:ext cx="827995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Région Nouvelle Aquitaine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4C3ADF-6FE9-C602-CD11-1B278D5BEDAE}"/>
              </a:ext>
            </a:extLst>
          </p:cNvPr>
          <p:cNvSpPr/>
          <p:nvPr/>
        </p:nvSpPr>
        <p:spPr>
          <a:xfrm>
            <a:off x="3325652" y="4036899"/>
            <a:ext cx="1727062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9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cs typeface="Avenir Heavy"/>
              </a:rPr>
              <a:t>https://impulse-etp.fr/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A2AD0B-A803-171C-F1BD-7C7118FEFDF0}"/>
              </a:ext>
            </a:extLst>
          </p:cNvPr>
          <p:cNvSpPr/>
          <p:nvPr/>
        </p:nvSpPr>
        <p:spPr>
          <a:xfrm>
            <a:off x="5096366" y="4045903"/>
            <a:ext cx="1184667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&gt; 16 ans en situation de  surpoids ou d’obésité modérée – [</a:t>
            </a:r>
            <a:r>
              <a:rPr lang="fr-FR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IMC entre 25 et 34.9].</a:t>
            </a:r>
          </a:p>
          <a:p>
            <a:pPr algn="ctr"/>
            <a:endParaRPr lang="fr-FR" sz="900" dirty="0">
              <a:solidFill>
                <a:schemeClr val="tx1"/>
              </a:solidFill>
              <a:latin typeface="Avenir Heavy"/>
              <a:cs typeface="Avenir Heavy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90406C-4A2D-A81F-E57C-9F872C316ECD}"/>
              </a:ext>
            </a:extLst>
          </p:cNvPr>
          <p:cNvSpPr/>
          <p:nvPr/>
        </p:nvSpPr>
        <p:spPr>
          <a:xfrm>
            <a:off x="6328685" y="4036375"/>
            <a:ext cx="1184667" cy="802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Ateliers numériques à distance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3B6AB-7E6A-550F-EA3F-9A448CE37838}"/>
              </a:ext>
            </a:extLst>
          </p:cNvPr>
          <p:cNvSpPr/>
          <p:nvPr/>
        </p:nvSpPr>
        <p:spPr>
          <a:xfrm>
            <a:off x="2363258" y="1122144"/>
            <a:ext cx="981409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A17536F-0E98-A0D3-D874-0603C3FFC07D}"/>
              </a:ext>
            </a:extLst>
          </p:cNvPr>
          <p:cNvSpPr/>
          <p:nvPr/>
        </p:nvSpPr>
        <p:spPr>
          <a:xfrm>
            <a:off x="39016" y="1524208"/>
            <a:ext cx="1369467" cy="720000"/>
          </a:xfrm>
          <a:custGeom>
            <a:avLst/>
            <a:gdLst>
              <a:gd name="connsiteX0" fmla="*/ 0 w 1369467"/>
              <a:gd name="connsiteY0" fmla="*/ 0 h 720000"/>
              <a:gd name="connsiteX1" fmla="*/ 415405 w 1369467"/>
              <a:gd name="connsiteY1" fmla="*/ 0 h 720000"/>
              <a:gd name="connsiteX2" fmla="*/ 885589 w 1369467"/>
              <a:gd name="connsiteY2" fmla="*/ 0 h 720000"/>
              <a:gd name="connsiteX3" fmla="*/ 1369467 w 1369467"/>
              <a:gd name="connsiteY3" fmla="*/ 0 h 720000"/>
              <a:gd name="connsiteX4" fmla="*/ 1369467 w 1369467"/>
              <a:gd name="connsiteY4" fmla="*/ 360000 h 720000"/>
              <a:gd name="connsiteX5" fmla="*/ 1369467 w 1369467"/>
              <a:gd name="connsiteY5" fmla="*/ 720000 h 720000"/>
              <a:gd name="connsiteX6" fmla="*/ 940367 w 1369467"/>
              <a:gd name="connsiteY6" fmla="*/ 720000 h 720000"/>
              <a:gd name="connsiteX7" fmla="*/ 470184 w 1369467"/>
              <a:gd name="connsiteY7" fmla="*/ 720000 h 720000"/>
              <a:gd name="connsiteX8" fmla="*/ 0 w 1369467"/>
              <a:gd name="connsiteY8" fmla="*/ 720000 h 720000"/>
              <a:gd name="connsiteX9" fmla="*/ 0 w 1369467"/>
              <a:gd name="connsiteY9" fmla="*/ 352800 h 720000"/>
              <a:gd name="connsiteX10" fmla="*/ 0 w 1369467"/>
              <a:gd name="connsiteY10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9467" h="720000" fill="none" extrusionOk="0">
                <a:moveTo>
                  <a:pt x="0" y="0"/>
                </a:moveTo>
                <a:cubicBezTo>
                  <a:pt x="205590" y="-35175"/>
                  <a:pt x="307591" y="39850"/>
                  <a:pt x="415405" y="0"/>
                </a:cubicBezTo>
                <a:cubicBezTo>
                  <a:pt x="523219" y="-39850"/>
                  <a:pt x="784393" y="47353"/>
                  <a:pt x="885589" y="0"/>
                </a:cubicBezTo>
                <a:cubicBezTo>
                  <a:pt x="986785" y="-47353"/>
                  <a:pt x="1195163" y="19402"/>
                  <a:pt x="1369467" y="0"/>
                </a:cubicBezTo>
                <a:cubicBezTo>
                  <a:pt x="1404289" y="83566"/>
                  <a:pt x="1363952" y="280349"/>
                  <a:pt x="1369467" y="360000"/>
                </a:cubicBezTo>
                <a:cubicBezTo>
                  <a:pt x="1374982" y="439651"/>
                  <a:pt x="1328550" y="631992"/>
                  <a:pt x="1369467" y="720000"/>
                </a:cubicBezTo>
                <a:cubicBezTo>
                  <a:pt x="1242329" y="751109"/>
                  <a:pt x="1042937" y="693823"/>
                  <a:pt x="940367" y="720000"/>
                </a:cubicBezTo>
                <a:cubicBezTo>
                  <a:pt x="837797" y="746177"/>
                  <a:pt x="598913" y="664969"/>
                  <a:pt x="470184" y="720000"/>
                </a:cubicBezTo>
                <a:cubicBezTo>
                  <a:pt x="341455" y="775031"/>
                  <a:pt x="147371" y="711336"/>
                  <a:pt x="0" y="720000"/>
                </a:cubicBezTo>
                <a:cubicBezTo>
                  <a:pt x="-38637" y="568025"/>
                  <a:pt x="4271" y="484345"/>
                  <a:pt x="0" y="352800"/>
                </a:cubicBezTo>
                <a:cubicBezTo>
                  <a:pt x="-4271" y="221255"/>
                  <a:pt x="9539" y="81132"/>
                  <a:pt x="0" y="0"/>
                </a:cubicBezTo>
                <a:close/>
              </a:path>
              <a:path w="1369467" h="720000" stroke="0" extrusionOk="0">
                <a:moveTo>
                  <a:pt x="0" y="0"/>
                </a:moveTo>
                <a:cubicBezTo>
                  <a:pt x="198831" y="-22755"/>
                  <a:pt x="236425" y="11526"/>
                  <a:pt x="470184" y="0"/>
                </a:cubicBezTo>
                <a:cubicBezTo>
                  <a:pt x="703943" y="-11526"/>
                  <a:pt x="702353" y="20597"/>
                  <a:pt x="926673" y="0"/>
                </a:cubicBezTo>
                <a:cubicBezTo>
                  <a:pt x="1150993" y="-20597"/>
                  <a:pt x="1275024" y="9777"/>
                  <a:pt x="1369467" y="0"/>
                </a:cubicBezTo>
                <a:cubicBezTo>
                  <a:pt x="1410205" y="84488"/>
                  <a:pt x="1326434" y="189202"/>
                  <a:pt x="1369467" y="374400"/>
                </a:cubicBezTo>
                <a:cubicBezTo>
                  <a:pt x="1412500" y="559598"/>
                  <a:pt x="1351585" y="617074"/>
                  <a:pt x="1369467" y="720000"/>
                </a:cubicBezTo>
                <a:cubicBezTo>
                  <a:pt x="1182321" y="750087"/>
                  <a:pt x="1089204" y="719233"/>
                  <a:pt x="912978" y="720000"/>
                </a:cubicBezTo>
                <a:cubicBezTo>
                  <a:pt x="736752" y="720767"/>
                  <a:pt x="618551" y="717052"/>
                  <a:pt x="442794" y="720000"/>
                </a:cubicBezTo>
                <a:cubicBezTo>
                  <a:pt x="267037" y="722948"/>
                  <a:pt x="178319" y="714699"/>
                  <a:pt x="0" y="720000"/>
                </a:cubicBezTo>
                <a:cubicBezTo>
                  <a:pt x="-31348" y="604677"/>
                  <a:pt x="25106" y="498777"/>
                  <a:pt x="0" y="360000"/>
                </a:cubicBezTo>
                <a:cubicBezTo>
                  <a:pt x="-25106" y="221223"/>
                  <a:pt x="19330" y="88477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32880560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cs typeface="Avenir Heavy"/>
              </a:rPr>
              <a:t>Education thérapeutique du SMR nutrition*</a:t>
            </a:r>
            <a:endParaRPr lang="fr-FR" sz="900" dirty="0">
              <a:solidFill>
                <a:schemeClr val="bg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B30082-123D-06C3-81E2-6F8CFF8C84BA}"/>
              </a:ext>
            </a:extLst>
          </p:cNvPr>
          <p:cNvSpPr/>
          <p:nvPr/>
        </p:nvSpPr>
        <p:spPr>
          <a:xfrm>
            <a:off x="1488944" y="1520507"/>
            <a:ext cx="864000" cy="720000"/>
          </a:xfrm>
          <a:custGeom>
            <a:avLst/>
            <a:gdLst>
              <a:gd name="connsiteX0" fmla="*/ 0 w 864000"/>
              <a:gd name="connsiteY0" fmla="*/ 0 h 720000"/>
              <a:gd name="connsiteX1" fmla="*/ 440640 w 864000"/>
              <a:gd name="connsiteY1" fmla="*/ 0 h 720000"/>
              <a:gd name="connsiteX2" fmla="*/ 864000 w 864000"/>
              <a:gd name="connsiteY2" fmla="*/ 0 h 720000"/>
              <a:gd name="connsiteX3" fmla="*/ 864000 w 864000"/>
              <a:gd name="connsiteY3" fmla="*/ 338400 h 720000"/>
              <a:gd name="connsiteX4" fmla="*/ 864000 w 864000"/>
              <a:gd name="connsiteY4" fmla="*/ 720000 h 720000"/>
              <a:gd name="connsiteX5" fmla="*/ 449280 w 864000"/>
              <a:gd name="connsiteY5" fmla="*/ 720000 h 720000"/>
              <a:gd name="connsiteX6" fmla="*/ 0 w 864000"/>
              <a:gd name="connsiteY6" fmla="*/ 720000 h 720000"/>
              <a:gd name="connsiteX7" fmla="*/ 0 w 864000"/>
              <a:gd name="connsiteY7" fmla="*/ 374400 h 720000"/>
              <a:gd name="connsiteX8" fmla="*/ 0 w 864000"/>
              <a:gd name="connsiteY8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000" h="720000" fill="none" extrusionOk="0">
                <a:moveTo>
                  <a:pt x="0" y="0"/>
                </a:moveTo>
                <a:cubicBezTo>
                  <a:pt x="186013" y="-26149"/>
                  <a:pt x="281914" y="37159"/>
                  <a:pt x="440640" y="0"/>
                </a:cubicBezTo>
                <a:cubicBezTo>
                  <a:pt x="599366" y="-37159"/>
                  <a:pt x="715564" y="41393"/>
                  <a:pt x="864000" y="0"/>
                </a:cubicBezTo>
                <a:cubicBezTo>
                  <a:pt x="879129" y="138857"/>
                  <a:pt x="829660" y="242384"/>
                  <a:pt x="864000" y="338400"/>
                </a:cubicBezTo>
                <a:cubicBezTo>
                  <a:pt x="898340" y="434416"/>
                  <a:pt x="835391" y="618700"/>
                  <a:pt x="864000" y="720000"/>
                </a:cubicBezTo>
                <a:cubicBezTo>
                  <a:pt x="683043" y="727876"/>
                  <a:pt x="594623" y="701558"/>
                  <a:pt x="449280" y="720000"/>
                </a:cubicBezTo>
                <a:cubicBezTo>
                  <a:pt x="303937" y="738442"/>
                  <a:pt x="109343" y="667885"/>
                  <a:pt x="0" y="720000"/>
                </a:cubicBezTo>
                <a:cubicBezTo>
                  <a:pt x="-24599" y="625562"/>
                  <a:pt x="21188" y="456930"/>
                  <a:pt x="0" y="374400"/>
                </a:cubicBezTo>
                <a:cubicBezTo>
                  <a:pt x="-21188" y="291870"/>
                  <a:pt x="36883" y="113437"/>
                  <a:pt x="0" y="0"/>
                </a:cubicBezTo>
                <a:close/>
              </a:path>
              <a:path w="864000" h="720000" stroke="0" extrusionOk="0">
                <a:moveTo>
                  <a:pt x="0" y="0"/>
                </a:moveTo>
                <a:cubicBezTo>
                  <a:pt x="159388" y="-14193"/>
                  <a:pt x="302642" y="18577"/>
                  <a:pt x="432000" y="0"/>
                </a:cubicBezTo>
                <a:cubicBezTo>
                  <a:pt x="561358" y="-18577"/>
                  <a:pt x="717918" y="44182"/>
                  <a:pt x="864000" y="0"/>
                </a:cubicBezTo>
                <a:cubicBezTo>
                  <a:pt x="869950" y="117702"/>
                  <a:pt x="857707" y="193370"/>
                  <a:pt x="864000" y="360000"/>
                </a:cubicBezTo>
                <a:cubicBezTo>
                  <a:pt x="870293" y="526630"/>
                  <a:pt x="854153" y="569902"/>
                  <a:pt x="864000" y="720000"/>
                </a:cubicBezTo>
                <a:cubicBezTo>
                  <a:pt x="773550" y="755249"/>
                  <a:pt x="606033" y="673549"/>
                  <a:pt x="414720" y="720000"/>
                </a:cubicBezTo>
                <a:cubicBezTo>
                  <a:pt x="223407" y="766451"/>
                  <a:pt x="92538" y="691049"/>
                  <a:pt x="0" y="720000"/>
                </a:cubicBezTo>
                <a:cubicBezTo>
                  <a:pt x="-10598" y="556574"/>
                  <a:pt x="31608" y="508130"/>
                  <a:pt x="0" y="374400"/>
                </a:cubicBezTo>
                <a:cubicBezTo>
                  <a:pt x="-31608" y="240670"/>
                  <a:pt x="18661" y="167961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extLst>
              <a:ext uri="{C807C97D-BFC1-408E-A445-0C87EB9F89A2}">
                <ask:lineSketchStyleProps xmlns:ask="http://schemas.microsoft.com/office/drawing/2018/sketchyshapes" sd="24571541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SMR nutrition du Centre Hospitalier Agen-Nérac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A4EFE1D-B73C-8BDA-1193-701B886B3D79}"/>
              </a:ext>
            </a:extLst>
          </p:cNvPr>
          <p:cNvSpPr/>
          <p:nvPr/>
        </p:nvSpPr>
        <p:spPr>
          <a:xfrm>
            <a:off x="2431695" y="1514255"/>
            <a:ext cx="827999" cy="720000"/>
          </a:xfrm>
          <a:custGeom>
            <a:avLst/>
            <a:gdLst>
              <a:gd name="connsiteX0" fmla="*/ 0 w 827999"/>
              <a:gd name="connsiteY0" fmla="*/ 0 h 720000"/>
              <a:gd name="connsiteX1" fmla="*/ 414000 w 827999"/>
              <a:gd name="connsiteY1" fmla="*/ 0 h 720000"/>
              <a:gd name="connsiteX2" fmla="*/ 827999 w 827999"/>
              <a:gd name="connsiteY2" fmla="*/ 0 h 720000"/>
              <a:gd name="connsiteX3" fmla="*/ 827999 w 827999"/>
              <a:gd name="connsiteY3" fmla="*/ 374400 h 720000"/>
              <a:gd name="connsiteX4" fmla="*/ 827999 w 827999"/>
              <a:gd name="connsiteY4" fmla="*/ 720000 h 720000"/>
              <a:gd name="connsiteX5" fmla="*/ 430559 w 827999"/>
              <a:gd name="connsiteY5" fmla="*/ 720000 h 720000"/>
              <a:gd name="connsiteX6" fmla="*/ 0 w 827999"/>
              <a:gd name="connsiteY6" fmla="*/ 720000 h 720000"/>
              <a:gd name="connsiteX7" fmla="*/ 0 w 827999"/>
              <a:gd name="connsiteY7" fmla="*/ 381600 h 720000"/>
              <a:gd name="connsiteX8" fmla="*/ 0 w 827999"/>
              <a:gd name="connsiteY8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999" h="720000" fill="none" extrusionOk="0">
                <a:moveTo>
                  <a:pt x="0" y="0"/>
                </a:moveTo>
                <a:cubicBezTo>
                  <a:pt x="184321" y="-34972"/>
                  <a:pt x="315375" y="5258"/>
                  <a:pt x="414000" y="0"/>
                </a:cubicBezTo>
                <a:cubicBezTo>
                  <a:pt x="512625" y="-5258"/>
                  <a:pt x="715724" y="3952"/>
                  <a:pt x="827999" y="0"/>
                </a:cubicBezTo>
                <a:cubicBezTo>
                  <a:pt x="846464" y="143596"/>
                  <a:pt x="825835" y="225326"/>
                  <a:pt x="827999" y="374400"/>
                </a:cubicBezTo>
                <a:cubicBezTo>
                  <a:pt x="830163" y="523474"/>
                  <a:pt x="811172" y="566763"/>
                  <a:pt x="827999" y="720000"/>
                </a:cubicBezTo>
                <a:cubicBezTo>
                  <a:pt x="703302" y="748640"/>
                  <a:pt x="572296" y="692860"/>
                  <a:pt x="430559" y="720000"/>
                </a:cubicBezTo>
                <a:cubicBezTo>
                  <a:pt x="288822" y="747140"/>
                  <a:pt x="171573" y="670169"/>
                  <a:pt x="0" y="720000"/>
                </a:cubicBezTo>
                <a:cubicBezTo>
                  <a:pt x="-31874" y="573580"/>
                  <a:pt x="21512" y="515782"/>
                  <a:pt x="0" y="381600"/>
                </a:cubicBezTo>
                <a:cubicBezTo>
                  <a:pt x="-21512" y="247418"/>
                  <a:pt x="611" y="115343"/>
                  <a:pt x="0" y="0"/>
                </a:cubicBezTo>
                <a:close/>
              </a:path>
              <a:path w="827999" h="720000" stroke="0" extrusionOk="0">
                <a:moveTo>
                  <a:pt x="0" y="0"/>
                </a:moveTo>
                <a:cubicBezTo>
                  <a:pt x="136999" y="-27113"/>
                  <a:pt x="322607" y="42839"/>
                  <a:pt x="422279" y="0"/>
                </a:cubicBezTo>
                <a:cubicBezTo>
                  <a:pt x="521951" y="-42839"/>
                  <a:pt x="661697" y="20020"/>
                  <a:pt x="827999" y="0"/>
                </a:cubicBezTo>
                <a:cubicBezTo>
                  <a:pt x="829598" y="80799"/>
                  <a:pt x="809374" y="234306"/>
                  <a:pt x="827999" y="345600"/>
                </a:cubicBezTo>
                <a:cubicBezTo>
                  <a:pt x="846624" y="456894"/>
                  <a:pt x="813131" y="616438"/>
                  <a:pt x="827999" y="720000"/>
                </a:cubicBezTo>
                <a:cubicBezTo>
                  <a:pt x="725333" y="746118"/>
                  <a:pt x="591133" y="680057"/>
                  <a:pt x="430559" y="720000"/>
                </a:cubicBezTo>
                <a:cubicBezTo>
                  <a:pt x="269985" y="759943"/>
                  <a:pt x="112554" y="703890"/>
                  <a:pt x="0" y="720000"/>
                </a:cubicBezTo>
                <a:cubicBezTo>
                  <a:pt x="-1647" y="544784"/>
                  <a:pt x="12557" y="452839"/>
                  <a:pt x="0" y="367200"/>
                </a:cubicBezTo>
                <a:cubicBezTo>
                  <a:pt x="-12557" y="281561"/>
                  <a:pt x="10109" y="84445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extLst>
              <a:ext uri="{C807C97D-BFC1-408E-A445-0C87EB9F89A2}">
                <ask:lineSketchStyleProps xmlns:ask="http://schemas.microsoft.com/office/drawing/2018/sketchyshapes" sd="34413665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8B9B5F-D1A1-B7EC-D7A6-17FB860FB8F6}"/>
              </a:ext>
            </a:extLst>
          </p:cNvPr>
          <p:cNvSpPr/>
          <p:nvPr/>
        </p:nvSpPr>
        <p:spPr>
          <a:xfrm>
            <a:off x="6318371" y="1513360"/>
            <a:ext cx="1184667" cy="720000"/>
          </a:xfrm>
          <a:custGeom>
            <a:avLst/>
            <a:gdLst>
              <a:gd name="connsiteX0" fmla="*/ 0 w 1184667"/>
              <a:gd name="connsiteY0" fmla="*/ 0 h 720000"/>
              <a:gd name="connsiteX1" fmla="*/ 568640 w 1184667"/>
              <a:gd name="connsiteY1" fmla="*/ 0 h 720000"/>
              <a:gd name="connsiteX2" fmla="*/ 1184667 w 1184667"/>
              <a:gd name="connsiteY2" fmla="*/ 0 h 720000"/>
              <a:gd name="connsiteX3" fmla="*/ 1184667 w 1184667"/>
              <a:gd name="connsiteY3" fmla="*/ 352800 h 720000"/>
              <a:gd name="connsiteX4" fmla="*/ 1184667 w 1184667"/>
              <a:gd name="connsiteY4" fmla="*/ 720000 h 720000"/>
              <a:gd name="connsiteX5" fmla="*/ 592334 w 1184667"/>
              <a:gd name="connsiteY5" fmla="*/ 720000 h 720000"/>
              <a:gd name="connsiteX6" fmla="*/ 0 w 1184667"/>
              <a:gd name="connsiteY6" fmla="*/ 720000 h 720000"/>
              <a:gd name="connsiteX7" fmla="*/ 0 w 1184667"/>
              <a:gd name="connsiteY7" fmla="*/ 360000 h 720000"/>
              <a:gd name="connsiteX8" fmla="*/ 0 w 1184667"/>
              <a:gd name="connsiteY8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4667" h="720000" fill="none" extrusionOk="0">
                <a:moveTo>
                  <a:pt x="0" y="0"/>
                </a:moveTo>
                <a:cubicBezTo>
                  <a:pt x="251917" y="-53545"/>
                  <a:pt x="308899" y="14771"/>
                  <a:pt x="568640" y="0"/>
                </a:cubicBezTo>
                <a:cubicBezTo>
                  <a:pt x="828381" y="-14771"/>
                  <a:pt x="898534" y="60648"/>
                  <a:pt x="1184667" y="0"/>
                </a:cubicBezTo>
                <a:cubicBezTo>
                  <a:pt x="1223175" y="84790"/>
                  <a:pt x="1169194" y="266306"/>
                  <a:pt x="1184667" y="352800"/>
                </a:cubicBezTo>
                <a:cubicBezTo>
                  <a:pt x="1200140" y="439294"/>
                  <a:pt x="1167696" y="537874"/>
                  <a:pt x="1184667" y="720000"/>
                </a:cubicBezTo>
                <a:cubicBezTo>
                  <a:pt x="902393" y="786686"/>
                  <a:pt x="867357" y="710604"/>
                  <a:pt x="592334" y="720000"/>
                </a:cubicBezTo>
                <a:cubicBezTo>
                  <a:pt x="317311" y="729396"/>
                  <a:pt x="201373" y="697232"/>
                  <a:pt x="0" y="720000"/>
                </a:cubicBezTo>
                <a:cubicBezTo>
                  <a:pt x="-13900" y="606808"/>
                  <a:pt x="1951" y="533595"/>
                  <a:pt x="0" y="360000"/>
                </a:cubicBezTo>
                <a:cubicBezTo>
                  <a:pt x="-1951" y="186405"/>
                  <a:pt x="14818" y="145735"/>
                  <a:pt x="0" y="0"/>
                </a:cubicBezTo>
                <a:close/>
              </a:path>
              <a:path w="1184667" h="720000" stroke="0" extrusionOk="0">
                <a:moveTo>
                  <a:pt x="0" y="0"/>
                </a:moveTo>
                <a:cubicBezTo>
                  <a:pt x="209567" y="-10333"/>
                  <a:pt x="436376" y="39036"/>
                  <a:pt x="580487" y="0"/>
                </a:cubicBezTo>
                <a:cubicBezTo>
                  <a:pt x="724598" y="-39036"/>
                  <a:pt x="1040593" y="15313"/>
                  <a:pt x="1184667" y="0"/>
                </a:cubicBezTo>
                <a:cubicBezTo>
                  <a:pt x="1199313" y="85093"/>
                  <a:pt x="1179986" y="209541"/>
                  <a:pt x="1184667" y="338400"/>
                </a:cubicBezTo>
                <a:cubicBezTo>
                  <a:pt x="1189348" y="467259"/>
                  <a:pt x="1157338" y="535434"/>
                  <a:pt x="1184667" y="720000"/>
                </a:cubicBezTo>
                <a:cubicBezTo>
                  <a:pt x="887032" y="753062"/>
                  <a:pt x="875245" y="659583"/>
                  <a:pt x="568640" y="720000"/>
                </a:cubicBezTo>
                <a:cubicBezTo>
                  <a:pt x="262035" y="780417"/>
                  <a:pt x="240597" y="690267"/>
                  <a:pt x="0" y="720000"/>
                </a:cubicBezTo>
                <a:cubicBezTo>
                  <a:pt x="-27812" y="598579"/>
                  <a:pt x="32208" y="480387"/>
                  <a:pt x="0" y="367200"/>
                </a:cubicBezTo>
                <a:cubicBezTo>
                  <a:pt x="-32208" y="254013"/>
                  <a:pt x="18963" y="88635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extLst>
              <a:ext uri="{C807C97D-BFC1-408E-A445-0C87EB9F89A2}">
                <ask:lineSketchStyleProps xmlns:ask="http://schemas.microsoft.com/office/drawing/2018/sketchyshapes" sd="39518971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</a:t>
            </a:r>
          </a:p>
          <a:p>
            <a:pPr algn="ctr">
              <a:lnSpc>
                <a:spcPct val="90000"/>
              </a:lnSpc>
            </a:pPr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et collectifs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DFB9F1-A011-7D17-E8DF-CF1F6400D9BB}"/>
              </a:ext>
            </a:extLst>
          </p:cNvPr>
          <p:cNvSpPr/>
          <p:nvPr/>
        </p:nvSpPr>
        <p:spPr>
          <a:xfrm>
            <a:off x="3302905" y="1514254"/>
            <a:ext cx="1727062" cy="731203"/>
          </a:xfrm>
          <a:custGeom>
            <a:avLst/>
            <a:gdLst>
              <a:gd name="connsiteX0" fmla="*/ 0 w 1727062"/>
              <a:gd name="connsiteY0" fmla="*/ 0 h 731203"/>
              <a:gd name="connsiteX1" fmla="*/ 592958 w 1727062"/>
              <a:gd name="connsiteY1" fmla="*/ 0 h 731203"/>
              <a:gd name="connsiteX2" fmla="*/ 1116833 w 1727062"/>
              <a:gd name="connsiteY2" fmla="*/ 0 h 731203"/>
              <a:gd name="connsiteX3" fmla="*/ 1727062 w 1727062"/>
              <a:gd name="connsiteY3" fmla="*/ 0 h 731203"/>
              <a:gd name="connsiteX4" fmla="*/ 1727062 w 1727062"/>
              <a:gd name="connsiteY4" fmla="*/ 343665 h 731203"/>
              <a:gd name="connsiteX5" fmla="*/ 1727062 w 1727062"/>
              <a:gd name="connsiteY5" fmla="*/ 731203 h 731203"/>
              <a:gd name="connsiteX6" fmla="*/ 1185916 w 1727062"/>
              <a:gd name="connsiteY6" fmla="*/ 731203 h 731203"/>
              <a:gd name="connsiteX7" fmla="*/ 575687 w 1727062"/>
              <a:gd name="connsiteY7" fmla="*/ 731203 h 731203"/>
              <a:gd name="connsiteX8" fmla="*/ 0 w 1727062"/>
              <a:gd name="connsiteY8" fmla="*/ 731203 h 731203"/>
              <a:gd name="connsiteX9" fmla="*/ 0 w 1727062"/>
              <a:gd name="connsiteY9" fmla="*/ 387538 h 731203"/>
              <a:gd name="connsiteX10" fmla="*/ 0 w 1727062"/>
              <a:gd name="connsiteY10" fmla="*/ 0 h 73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7062" h="731203" fill="none" extrusionOk="0">
                <a:moveTo>
                  <a:pt x="0" y="0"/>
                </a:moveTo>
                <a:cubicBezTo>
                  <a:pt x="294996" y="-29078"/>
                  <a:pt x="381121" y="31143"/>
                  <a:pt x="592958" y="0"/>
                </a:cubicBezTo>
                <a:cubicBezTo>
                  <a:pt x="804795" y="-31143"/>
                  <a:pt x="871270" y="32870"/>
                  <a:pt x="1116833" y="0"/>
                </a:cubicBezTo>
                <a:cubicBezTo>
                  <a:pt x="1362396" y="-32870"/>
                  <a:pt x="1564932" y="29835"/>
                  <a:pt x="1727062" y="0"/>
                </a:cubicBezTo>
                <a:cubicBezTo>
                  <a:pt x="1728401" y="81183"/>
                  <a:pt x="1702882" y="181784"/>
                  <a:pt x="1727062" y="343665"/>
                </a:cubicBezTo>
                <a:cubicBezTo>
                  <a:pt x="1751242" y="505546"/>
                  <a:pt x="1725158" y="622755"/>
                  <a:pt x="1727062" y="731203"/>
                </a:cubicBezTo>
                <a:cubicBezTo>
                  <a:pt x="1561468" y="739960"/>
                  <a:pt x="1380293" y="695543"/>
                  <a:pt x="1185916" y="731203"/>
                </a:cubicBezTo>
                <a:cubicBezTo>
                  <a:pt x="991539" y="766863"/>
                  <a:pt x="819702" y="705463"/>
                  <a:pt x="575687" y="731203"/>
                </a:cubicBezTo>
                <a:cubicBezTo>
                  <a:pt x="331672" y="756943"/>
                  <a:pt x="258031" y="730407"/>
                  <a:pt x="0" y="731203"/>
                </a:cubicBezTo>
                <a:cubicBezTo>
                  <a:pt x="-25423" y="653273"/>
                  <a:pt x="37594" y="479048"/>
                  <a:pt x="0" y="387538"/>
                </a:cubicBezTo>
                <a:cubicBezTo>
                  <a:pt x="-37594" y="296028"/>
                  <a:pt x="10078" y="148977"/>
                  <a:pt x="0" y="0"/>
                </a:cubicBezTo>
                <a:close/>
              </a:path>
              <a:path w="1727062" h="731203" stroke="0" extrusionOk="0">
                <a:moveTo>
                  <a:pt x="0" y="0"/>
                </a:moveTo>
                <a:cubicBezTo>
                  <a:pt x="136273" y="-51906"/>
                  <a:pt x="420796" y="37009"/>
                  <a:pt x="558417" y="0"/>
                </a:cubicBezTo>
                <a:cubicBezTo>
                  <a:pt x="696038" y="-37009"/>
                  <a:pt x="865613" y="22187"/>
                  <a:pt x="1134104" y="0"/>
                </a:cubicBezTo>
                <a:cubicBezTo>
                  <a:pt x="1402595" y="-22187"/>
                  <a:pt x="1555152" y="50108"/>
                  <a:pt x="1727062" y="0"/>
                </a:cubicBezTo>
                <a:cubicBezTo>
                  <a:pt x="1764081" y="162722"/>
                  <a:pt x="1708660" y="234778"/>
                  <a:pt x="1727062" y="350977"/>
                </a:cubicBezTo>
                <a:cubicBezTo>
                  <a:pt x="1745464" y="467176"/>
                  <a:pt x="1706474" y="631190"/>
                  <a:pt x="1727062" y="731203"/>
                </a:cubicBezTo>
                <a:cubicBezTo>
                  <a:pt x="1569220" y="756167"/>
                  <a:pt x="1251182" y="686191"/>
                  <a:pt x="1116833" y="731203"/>
                </a:cubicBezTo>
                <a:cubicBezTo>
                  <a:pt x="982484" y="776215"/>
                  <a:pt x="835508" y="676221"/>
                  <a:pt x="592958" y="731203"/>
                </a:cubicBezTo>
                <a:cubicBezTo>
                  <a:pt x="350409" y="786185"/>
                  <a:pt x="159011" y="725881"/>
                  <a:pt x="0" y="731203"/>
                </a:cubicBezTo>
                <a:cubicBezTo>
                  <a:pt x="-39015" y="592099"/>
                  <a:pt x="39090" y="476537"/>
                  <a:pt x="0" y="372914"/>
                </a:cubicBezTo>
                <a:cubicBezTo>
                  <a:pt x="-39090" y="269291"/>
                  <a:pt x="19369" y="153811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extLst>
              <a:ext uri="{C807C97D-BFC1-408E-A445-0C87EB9F89A2}">
                <ask:lineSketchStyleProps xmlns:ask="http://schemas.microsoft.com/office/drawing/2018/sketchyshapes" sd="1706164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Laura BADEL et Béatrice VOISIN-FAUGÈRE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4"/>
              </a:rPr>
              <a:t>Pole-etp@ch-agen-nerac.fr</a:t>
            </a: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05 53 69 71 65</a:t>
            </a:r>
            <a:endParaRPr lang="fr-FR" sz="10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4CD0171-7F41-4A77-6281-3888234083A1}"/>
              </a:ext>
            </a:extLst>
          </p:cNvPr>
          <p:cNvSpPr/>
          <p:nvPr/>
        </p:nvSpPr>
        <p:spPr>
          <a:xfrm>
            <a:off x="5086053" y="1531630"/>
            <a:ext cx="1184667" cy="727445"/>
          </a:xfrm>
          <a:custGeom>
            <a:avLst/>
            <a:gdLst>
              <a:gd name="connsiteX0" fmla="*/ 0 w 1184667"/>
              <a:gd name="connsiteY0" fmla="*/ 0 h 727445"/>
              <a:gd name="connsiteX1" fmla="*/ 580487 w 1184667"/>
              <a:gd name="connsiteY1" fmla="*/ 0 h 727445"/>
              <a:gd name="connsiteX2" fmla="*/ 1184667 w 1184667"/>
              <a:gd name="connsiteY2" fmla="*/ 0 h 727445"/>
              <a:gd name="connsiteX3" fmla="*/ 1184667 w 1184667"/>
              <a:gd name="connsiteY3" fmla="*/ 341899 h 727445"/>
              <a:gd name="connsiteX4" fmla="*/ 1184667 w 1184667"/>
              <a:gd name="connsiteY4" fmla="*/ 727445 h 727445"/>
              <a:gd name="connsiteX5" fmla="*/ 592334 w 1184667"/>
              <a:gd name="connsiteY5" fmla="*/ 727445 h 727445"/>
              <a:gd name="connsiteX6" fmla="*/ 0 w 1184667"/>
              <a:gd name="connsiteY6" fmla="*/ 727445 h 727445"/>
              <a:gd name="connsiteX7" fmla="*/ 0 w 1184667"/>
              <a:gd name="connsiteY7" fmla="*/ 378271 h 727445"/>
              <a:gd name="connsiteX8" fmla="*/ 0 w 1184667"/>
              <a:gd name="connsiteY8" fmla="*/ 0 h 72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4667" h="727445" fill="none" extrusionOk="0">
                <a:moveTo>
                  <a:pt x="0" y="0"/>
                </a:moveTo>
                <a:cubicBezTo>
                  <a:pt x="224815" y="-13000"/>
                  <a:pt x="453640" y="47370"/>
                  <a:pt x="580487" y="0"/>
                </a:cubicBezTo>
                <a:cubicBezTo>
                  <a:pt x="707334" y="-47370"/>
                  <a:pt x="943743" y="71780"/>
                  <a:pt x="1184667" y="0"/>
                </a:cubicBezTo>
                <a:cubicBezTo>
                  <a:pt x="1215887" y="90182"/>
                  <a:pt x="1172010" y="240843"/>
                  <a:pt x="1184667" y="341899"/>
                </a:cubicBezTo>
                <a:cubicBezTo>
                  <a:pt x="1197324" y="442955"/>
                  <a:pt x="1161154" y="630018"/>
                  <a:pt x="1184667" y="727445"/>
                </a:cubicBezTo>
                <a:cubicBezTo>
                  <a:pt x="1061546" y="736700"/>
                  <a:pt x="887382" y="677684"/>
                  <a:pt x="592334" y="727445"/>
                </a:cubicBezTo>
                <a:cubicBezTo>
                  <a:pt x="297286" y="777206"/>
                  <a:pt x="290962" y="711353"/>
                  <a:pt x="0" y="727445"/>
                </a:cubicBezTo>
                <a:cubicBezTo>
                  <a:pt x="-9420" y="646550"/>
                  <a:pt x="13891" y="454847"/>
                  <a:pt x="0" y="378271"/>
                </a:cubicBezTo>
                <a:cubicBezTo>
                  <a:pt x="-13891" y="301695"/>
                  <a:pt x="4175" y="96665"/>
                  <a:pt x="0" y="0"/>
                </a:cubicBezTo>
                <a:close/>
              </a:path>
              <a:path w="1184667" h="727445" stroke="0" extrusionOk="0">
                <a:moveTo>
                  <a:pt x="0" y="0"/>
                </a:moveTo>
                <a:cubicBezTo>
                  <a:pt x="273444" y="-61372"/>
                  <a:pt x="360616" y="19694"/>
                  <a:pt x="616027" y="0"/>
                </a:cubicBezTo>
                <a:cubicBezTo>
                  <a:pt x="871438" y="-19694"/>
                  <a:pt x="970721" y="33933"/>
                  <a:pt x="1184667" y="0"/>
                </a:cubicBezTo>
                <a:cubicBezTo>
                  <a:pt x="1206209" y="93121"/>
                  <a:pt x="1172861" y="235085"/>
                  <a:pt x="1184667" y="363723"/>
                </a:cubicBezTo>
                <a:cubicBezTo>
                  <a:pt x="1196473" y="492361"/>
                  <a:pt x="1152588" y="628197"/>
                  <a:pt x="1184667" y="727445"/>
                </a:cubicBezTo>
                <a:cubicBezTo>
                  <a:pt x="959311" y="730765"/>
                  <a:pt x="777507" y="703097"/>
                  <a:pt x="604180" y="727445"/>
                </a:cubicBezTo>
                <a:cubicBezTo>
                  <a:pt x="430853" y="751793"/>
                  <a:pt x="247117" y="669473"/>
                  <a:pt x="0" y="727445"/>
                </a:cubicBezTo>
                <a:cubicBezTo>
                  <a:pt x="-9120" y="619597"/>
                  <a:pt x="13485" y="512214"/>
                  <a:pt x="0" y="349174"/>
                </a:cubicBezTo>
                <a:cubicBezTo>
                  <a:pt x="-13485" y="186134"/>
                  <a:pt x="26802" y="85822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extLst>
              <a:ext uri="{C807C97D-BFC1-408E-A445-0C87EB9F89A2}">
                <ask:lineSketchStyleProps xmlns:ask="http://schemas.microsoft.com/office/drawing/2018/sketchyshapes" sd="26831597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 surpoids et d’obésité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18FD3E2-4447-167C-302D-DE7B0EAA1BAE}"/>
              </a:ext>
            </a:extLst>
          </p:cNvPr>
          <p:cNvSpPr txBox="1"/>
          <p:nvPr/>
        </p:nvSpPr>
        <p:spPr>
          <a:xfrm>
            <a:off x="62106" y="4917935"/>
            <a:ext cx="56519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 </a:t>
            </a:r>
            <a:r>
              <a:rPr lang="fr-FR" sz="1200" i="1" dirty="0"/>
              <a:t>Déclaration ARS en cours</a:t>
            </a:r>
          </a:p>
        </p:txBody>
      </p:sp>
    </p:spTree>
    <p:extLst>
      <p:ext uri="{BB962C8B-B14F-4D97-AF65-F5344CB8AC3E}">
        <p14:creationId xmlns:p14="http://schemas.microsoft.com/office/powerpoint/2010/main" val="928297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441137" y="-160867"/>
            <a:ext cx="3419996" cy="8212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fr-FR" sz="2400" b="1" kern="1400" dirty="0">
                <a:solidFill>
                  <a:schemeClr val="tx1"/>
                </a:solidFill>
                <a:latin typeface="+mj-lt"/>
              </a:rPr>
              <a:t>Insuffisance rénale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16" y="1126102"/>
            <a:ext cx="1368000" cy="389493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3075" y="1126102"/>
            <a:ext cx="900000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3315338" y="1126102"/>
            <a:ext cx="1727062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à contacter*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6051" y="1122144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18370" y="1122144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4872" y="2049506"/>
            <a:ext cx="6431272" cy="244253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44161" y="1796999"/>
            <a:ext cx="1356359" cy="12330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lnSpc>
                <a:spcPct val="90000"/>
              </a:lnSpc>
              <a:defRPr/>
            </a:pPr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Education thérapeutique dans la prise en charge globale de l’insuffisance rénale chronique</a:t>
            </a:r>
          </a:p>
          <a:p>
            <a:pPr lvl="0" algn="ctr" defTabSz="914400">
              <a:lnSpc>
                <a:spcPct val="90000"/>
              </a:lnSpc>
              <a:defRPr/>
            </a:pPr>
            <a:r>
              <a:rPr lang="fr-FR" sz="1000" b="1" dirty="0">
                <a:solidFill>
                  <a:schemeClr val="tx1"/>
                </a:solidFill>
                <a:latin typeface="Avenir Heavy"/>
                <a:cs typeface="Avenir Heavy"/>
              </a:rPr>
              <a:t>«  Mes reins j’y tiens et j’en prends soin »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55281" y="1796999"/>
            <a:ext cx="855730" cy="12330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Centre Hospitalier Agen-Nérac</a:t>
            </a:r>
            <a:endParaRPr lang="fr-FR" sz="10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95268" y="1780315"/>
            <a:ext cx="886878" cy="12330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Agen et déploiement Villeneuve-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sur-Lot et Marmande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923430" y="1848468"/>
            <a:ext cx="184666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endParaRPr lang="fr-FR" sz="1000" b="1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41137" y="1780733"/>
            <a:ext cx="1622382" cy="12330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Sophie MARTINEZ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2"/>
              </a:rPr>
              <a:t>etpnephrologie@ch-agen-nerac.fr</a:t>
            </a: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05 53 69 73 58</a:t>
            </a:r>
            <a:endParaRPr lang="fr-FR" sz="10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77009" y="1780733"/>
            <a:ext cx="1173327" cy="12330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d'insuffisance rénale chronique</a:t>
            </a:r>
            <a:endParaRPr lang="fr-FR" sz="10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9327" y="1780733"/>
            <a:ext cx="1173327" cy="12330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et collectifs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" y="5067300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fr-FR" sz="1200" dirty="0">
                <a:solidFill>
                  <a:srgbClr val="31859C"/>
                </a:solidFill>
              </a:rPr>
              <a:t>20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1CC9461-E3A0-4426-1498-90A54378A344}"/>
              </a:ext>
            </a:extLst>
          </p:cNvPr>
          <p:cNvSpPr txBox="1"/>
          <p:nvPr/>
        </p:nvSpPr>
        <p:spPr>
          <a:xfrm>
            <a:off x="3286938" y="1531422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0A191A-2F50-174B-0C96-FF2E59ACEF6B}"/>
              </a:ext>
            </a:extLst>
          </p:cNvPr>
          <p:cNvSpPr/>
          <p:nvPr/>
        </p:nvSpPr>
        <p:spPr>
          <a:xfrm>
            <a:off x="2386938" y="1122500"/>
            <a:ext cx="981409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</p:spTree>
    <p:extLst>
      <p:ext uri="{BB962C8B-B14F-4D97-AF65-F5344CB8AC3E}">
        <p14:creationId xmlns:p14="http://schemas.microsoft.com/office/powerpoint/2010/main" val="1976114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434998" y="-160867"/>
            <a:ext cx="3419997" cy="821267"/>
          </a:xfrm>
          <a:prstGeom prst="roundRect">
            <a:avLst/>
          </a:prstGeom>
          <a:solidFill>
            <a:srgbClr val="3366FF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fr-FR" sz="2400" b="1" kern="1400" dirty="0">
                <a:solidFill>
                  <a:schemeClr val="bg1"/>
                </a:solidFill>
                <a:latin typeface="+mj-lt"/>
              </a:rPr>
              <a:t>Lombalgies chroniques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16" y="1126102"/>
            <a:ext cx="1368000" cy="389493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3075" y="1126102"/>
            <a:ext cx="900000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315338" y="1126102"/>
            <a:ext cx="1727062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à contacter*</a:t>
            </a:r>
          </a:p>
        </p:txBody>
      </p:sp>
      <p:sp>
        <p:nvSpPr>
          <p:cNvPr id="9" name="Rectangle 8"/>
          <p:cNvSpPr/>
          <p:nvPr/>
        </p:nvSpPr>
        <p:spPr>
          <a:xfrm>
            <a:off x="5086051" y="1122144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18370" y="1122144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64872" y="2048260"/>
            <a:ext cx="6431272" cy="244253"/>
          </a:xfrm>
          <a:prstGeom prst="rect">
            <a:avLst/>
          </a:prstGeom>
          <a:solidFill>
            <a:srgbClr val="3366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9017" y="1778241"/>
            <a:ext cx="1369467" cy="720000"/>
          </a:xfrm>
          <a:prstGeom prst="rect">
            <a:avLst/>
          </a:prstGeom>
          <a:solidFill>
            <a:srgbClr val="33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</a:pPr>
            <a:r>
              <a:rPr lang="fr-FR" sz="9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Education Thérapeutique pour les patients lombalgiques chroniques</a:t>
            </a:r>
            <a:r>
              <a:rPr lang="fr-FR" sz="9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: mon dos quèsaco 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88945" y="1778241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Centre</a:t>
            </a:r>
          </a:p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DELESTRAINT FABIEN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31696" y="1779487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Penne d’Agenais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923430" y="1847222"/>
            <a:ext cx="184666" cy="3231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3308537" y="1779487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venir Heavy"/>
              </a:rPr>
              <a:t>Magali LAGARDE</a:t>
            </a:r>
          </a:p>
          <a:p>
            <a:pPr algn="ctr">
              <a:lnSpc>
                <a:spcPct val="110000"/>
              </a:lnSpc>
            </a:pPr>
            <a:r>
              <a:rPr lang="fr-FR" sz="1000" u="sng" dirty="0">
                <a:solidFill>
                  <a:srgbClr val="0000FF"/>
                </a:solidFill>
                <a:latin typeface="+mj-lt"/>
                <a:cs typeface="Avenir Heavy"/>
                <a:hlinkClick r:id="rId2"/>
              </a:rPr>
              <a:t>ergo@cdf-penne.com</a:t>
            </a:r>
            <a:endParaRPr lang="fr-FR" sz="1000" u="sng" dirty="0">
              <a:solidFill>
                <a:srgbClr val="0000FF"/>
              </a:solidFill>
              <a:latin typeface="+mj-lt"/>
              <a:cs typeface="Avenir Heavy"/>
            </a:endParaRPr>
          </a:p>
          <a:p>
            <a:pPr algn="ctr">
              <a:lnSpc>
                <a:spcPct val="110000"/>
              </a:lnSpc>
            </a:pPr>
            <a:r>
              <a:rPr lang="fr-FR" sz="1000" dirty="0">
                <a:solidFill>
                  <a:schemeClr val="tx1"/>
                </a:solidFill>
                <a:latin typeface="+mj-lt"/>
                <a:cs typeface="Avenir Heavy"/>
              </a:rPr>
              <a:t> 05 53 41 20 09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86053" y="1779487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de lombalgie chronique</a:t>
            </a:r>
            <a:endParaRPr lang="fr-FR" sz="800" dirty="0">
              <a:solidFill>
                <a:schemeClr val="tx1"/>
              </a:solidFill>
              <a:latin typeface="Avenir Heavy"/>
              <a:cs typeface="Avenir Heavy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18371" y="1779487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et collectifs lors du séjour en SSR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" y="5067300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fr-FR" sz="1200" dirty="0">
                <a:solidFill>
                  <a:srgbClr val="31859C"/>
                </a:solidFill>
              </a:rPr>
              <a:t>21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E94D340-F151-7942-F897-EFF0C19CBB32}"/>
              </a:ext>
            </a:extLst>
          </p:cNvPr>
          <p:cNvSpPr txBox="1"/>
          <p:nvPr/>
        </p:nvSpPr>
        <p:spPr>
          <a:xfrm>
            <a:off x="3286938" y="1531422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339F5B-FD26-9A02-2451-C2328C15511A}"/>
              </a:ext>
            </a:extLst>
          </p:cNvPr>
          <p:cNvSpPr/>
          <p:nvPr/>
        </p:nvSpPr>
        <p:spPr>
          <a:xfrm>
            <a:off x="2354988" y="1122144"/>
            <a:ext cx="981409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</p:spTree>
    <p:extLst>
      <p:ext uri="{BB962C8B-B14F-4D97-AF65-F5344CB8AC3E}">
        <p14:creationId xmlns:p14="http://schemas.microsoft.com/office/powerpoint/2010/main" val="1387999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264" y="1130309"/>
            <a:ext cx="1368000" cy="389493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0323" y="1130309"/>
            <a:ext cx="900000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3342586" y="1130309"/>
            <a:ext cx="1727062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à contacter*</a:t>
            </a:r>
          </a:p>
        </p:txBody>
      </p:sp>
      <p:sp>
        <p:nvSpPr>
          <p:cNvPr id="8" name="Rectangle 7"/>
          <p:cNvSpPr/>
          <p:nvPr/>
        </p:nvSpPr>
        <p:spPr>
          <a:xfrm>
            <a:off x="5113299" y="1126351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6345618" y="1126351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441702" y="-160867"/>
            <a:ext cx="3416731" cy="821267"/>
          </a:xfrm>
          <a:prstGeom prst="roundRect">
            <a:avLst/>
          </a:prstGeom>
          <a:solidFill>
            <a:srgbClr val="008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fr-FR" sz="2400" b="1" kern="1400" dirty="0">
                <a:solidFill>
                  <a:schemeClr val="bg1"/>
                </a:solidFill>
                <a:latin typeface="+mj-lt"/>
              </a:rPr>
              <a:t>Maladies neurologiques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98172" y="2018002"/>
            <a:ext cx="6431272" cy="244253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293586" y="3120733"/>
            <a:ext cx="6431272" cy="244253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6264" y="1783681"/>
            <a:ext cx="1369467" cy="720000"/>
          </a:xfrm>
          <a:prstGeom prst="rect">
            <a:avLst/>
          </a:prstGeom>
          <a:solidFill>
            <a:srgbClr val="008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cs typeface="Avenir Heavy"/>
              </a:rPr>
              <a:t>Education thérapeutique,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cs typeface="Avenir Heavy"/>
              </a:rPr>
              <a:t>Ville et hôpital,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cs typeface="Avenir Heavy"/>
              </a:rPr>
              <a:t>des patients atteints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cs typeface="Avenir Heavy"/>
              </a:rPr>
              <a:t>de maladies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cs typeface="Avenir Heavy"/>
              </a:rPr>
              <a:t>neurologiques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731" y="2850714"/>
            <a:ext cx="1369467" cy="720000"/>
          </a:xfrm>
          <a:prstGeom prst="rect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cs typeface="Avenir Heavy"/>
              </a:rPr>
              <a:t>Programme d’éducation thérapeutique destiné aux patients atteints de la maladie d’Alzheimer et à leurs aidants</a:t>
            </a:r>
            <a:endParaRPr lang="fr-FR" sz="900" dirty="0">
              <a:solidFill>
                <a:schemeClr val="bg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17659" y="1783681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Centre Hospitalier Agen-Nérac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17659" y="2850714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Centre Hospitalier Agen-Nérac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60414" y="1783681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60410" y="2851960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44053" y="1774153"/>
            <a:ext cx="1727062" cy="7295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9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Contacter le service neurologie </a:t>
            </a:r>
          </a:p>
          <a:p>
            <a:pPr algn="ctr">
              <a:lnSpc>
                <a:spcPct val="90000"/>
              </a:lnSpc>
            </a:pPr>
            <a:r>
              <a:rPr lang="fr-FR" sz="9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05 53 69 61 60</a:t>
            </a:r>
          </a:p>
          <a:p>
            <a:pPr algn="ctr">
              <a:lnSpc>
                <a:spcPct val="90000"/>
              </a:lnSpc>
            </a:pPr>
            <a:r>
              <a:rPr lang="fr-FR" sz="900" i="1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Par mail redirection vers:</a:t>
            </a:r>
            <a:endParaRPr lang="fr-FR" sz="900" i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2"/>
              </a:rPr>
              <a:t>utep@ch-agen-nerac.fr</a:t>
            </a:r>
            <a:r>
              <a:rPr lang="fr-F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37251" y="2851960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Marie ADAME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3"/>
              </a:rPr>
              <a:t>etp.camt@ch-agen-nerac.fr</a:t>
            </a:r>
            <a:endParaRPr lang="fr-FR" sz="9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05 53 69 70 46</a:t>
            </a:r>
            <a:endParaRPr lang="fr-FR" sz="9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14767" y="1783681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pathologie neuro-dégénérative (dont sclérose en plaque, post AVC…) et leur entourage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14767" y="2851960"/>
            <a:ext cx="1230851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la maladie d'Alzheimer, de troubles apparentés,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et leurs aidants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47086" y="1774153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et collectifs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96072" y="2851960"/>
            <a:ext cx="113568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collectifs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" y="5067300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fr-FR" sz="1200" dirty="0">
                <a:solidFill>
                  <a:srgbClr val="31859C"/>
                </a:solidFill>
              </a:rPr>
              <a:t>22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8F59A25-F839-5A42-59F5-0B0F3067EDEF}"/>
              </a:ext>
            </a:extLst>
          </p:cNvPr>
          <p:cNvSpPr txBox="1"/>
          <p:nvPr/>
        </p:nvSpPr>
        <p:spPr>
          <a:xfrm>
            <a:off x="3286938" y="1531422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39F273-C612-4C49-5067-AB037701535B}"/>
              </a:ext>
            </a:extLst>
          </p:cNvPr>
          <p:cNvSpPr/>
          <p:nvPr/>
        </p:nvSpPr>
        <p:spPr>
          <a:xfrm>
            <a:off x="2376527" y="1130309"/>
            <a:ext cx="981409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</p:spTree>
    <p:extLst>
      <p:ext uri="{BB962C8B-B14F-4D97-AF65-F5344CB8AC3E}">
        <p14:creationId xmlns:p14="http://schemas.microsoft.com/office/powerpoint/2010/main" val="327137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à coins arrondis 22"/>
          <p:cNvSpPr/>
          <p:nvPr/>
        </p:nvSpPr>
        <p:spPr>
          <a:xfrm>
            <a:off x="4698436" y="-160867"/>
            <a:ext cx="2159999" cy="821267"/>
          </a:xfrm>
          <a:prstGeom prst="roundRect">
            <a:avLst/>
          </a:prstGeom>
          <a:solidFill>
            <a:srgbClr val="66006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fr-FR" sz="2400" b="1" kern="1400" dirty="0">
                <a:solidFill>
                  <a:schemeClr val="bg1"/>
                </a:solidFill>
                <a:latin typeface="+mj-lt"/>
              </a:rPr>
              <a:t>Nutrition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016" y="1126102"/>
            <a:ext cx="1368000" cy="389493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73075" y="1126102"/>
            <a:ext cx="900000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15338" y="1126102"/>
            <a:ext cx="1727062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à contacter*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86051" y="1122144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18370" y="1122144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70924" y="2023201"/>
            <a:ext cx="6431272" cy="244253"/>
          </a:xfrm>
          <a:prstGeom prst="rect">
            <a:avLst/>
          </a:prstGeom>
          <a:solidFill>
            <a:srgbClr val="80008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venir Heavy"/>
              <a:cs typeface="Avenir Heavy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016" y="1779487"/>
            <a:ext cx="1369467" cy="719999"/>
          </a:xfrm>
          <a:prstGeom prst="rect">
            <a:avLst/>
          </a:prstGeom>
          <a:solidFill>
            <a:srgbClr val="66006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rgbClr val="FFFFFF"/>
                </a:solidFill>
                <a:latin typeface="Avenir Heavy"/>
                <a:ea typeface="Calibri"/>
                <a:cs typeface="Avenir Heavy"/>
              </a:rPr>
              <a:t> Nutrition adaptée à la personne âgée, </a:t>
            </a:r>
            <a:r>
              <a:rPr lang="fr-FR" sz="900" b="1" dirty="0">
                <a:solidFill>
                  <a:srgbClr val="FFFFFF"/>
                </a:solidFill>
                <a:latin typeface="Avenir Heavy"/>
                <a:ea typeface="Calibri"/>
                <a:cs typeface="Avenir Heavy"/>
              </a:rPr>
              <a:t>« Comment se nourrir au quotidien ? »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490411" y="1771351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Plurilib 47 : l'éducation thérapeutique de proximité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33166" y="1779487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Département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310003" y="1779487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900" b="1" dirty="0">
                <a:solidFill>
                  <a:schemeClr val="tx1"/>
                </a:solidFill>
                <a:latin typeface="Avenir Heavy"/>
                <a:cs typeface="Avenir Heavy"/>
              </a:rPr>
              <a:t>Dr </a:t>
            </a:r>
            <a:r>
              <a:rPr lang="en-US" sz="900" b="1" dirty="0">
                <a:solidFill>
                  <a:schemeClr val="tx1"/>
                </a:solidFill>
                <a:latin typeface="+mj-lt"/>
                <a:cs typeface="Avenir Heavy"/>
              </a:rPr>
              <a:t>Imad</a:t>
            </a:r>
            <a:r>
              <a:rPr lang="en-US" sz="900" b="1" dirty="0">
                <a:solidFill>
                  <a:schemeClr val="tx1"/>
                </a:solidFill>
                <a:latin typeface="Avenir Heavy"/>
                <a:cs typeface="Avenir Heavy"/>
              </a:rPr>
              <a:t> </a:t>
            </a:r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CHAABAN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Mme Martine TURO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900" u="sng" dirty="0">
                <a:solidFill>
                  <a:schemeClr val="tx1"/>
                </a:solidFill>
                <a:latin typeface="+mj-lt"/>
                <a:cs typeface="Avenir Heavy"/>
                <a:hlinkClick r:id="rId2"/>
              </a:rPr>
              <a:t>plurilib47@gmail.com</a:t>
            </a:r>
            <a:r>
              <a:rPr lang="fr-FR" sz="900" dirty="0">
                <a:solidFill>
                  <a:schemeClr val="tx1"/>
                </a:solidFill>
                <a:latin typeface="+mj-lt"/>
                <a:cs typeface="Avenir Heavy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+mj-lt"/>
                <a:cs typeface="Avenir Heavy"/>
              </a:rPr>
              <a:t>07 82 38 93 27</a:t>
            </a:r>
            <a:endParaRPr lang="fr-FR" sz="900" dirty="0">
              <a:solidFill>
                <a:schemeClr val="tx1"/>
              </a:solidFill>
              <a:latin typeface="+mj-lt"/>
              <a:ea typeface="Calibri"/>
              <a:cs typeface="Avenir Heavy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319838" y="1779487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et collectifs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087520" y="1779486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âgées présentant </a:t>
            </a:r>
          </a:p>
          <a:p>
            <a:pPr algn="ctr">
              <a:lnSpc>
                <a:spcPct val="9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un risque de dénutrition et leur entourage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" y="5067300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fr-FR" sz="1200" dirty="0">
                <a:solidFill>
                  <a:srgbClr val="31859C"/>
                </a:solidFill>
              </a:rPr>
              <a:t>23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4EFFBB0-16B1-006D-712E-21DD6E85A92B}"/>
              </a:ext>
            </a:extLst>
          </p:cNvPr>
          <p:cNvSpPr txBox="1"/>
          <p:nvPr/>
        </p:nvSpPr>
        <p:spPr>
          <a:xfrm>
            <a:off x="3286938" y="1531422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CEFC1E-4F3E-B711-48CA-260EC81926C5}"/>
              </a:ext>
            </a:extLst>
          </p:cNvPr>
          <p:cNvSpPr/>
          <p:nvPr/>
        </p:nvSpPr>
        <p:spPr>
          <a:xfrm>
            <a:off x="2373075" y="1122144"/>
            <a:ext cx="981409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</p:spTree>
    <p:extLst>
      <p:ext uri="{BB962C8B-B14F-4D97-AF65-F5344CB8AC3E}">
        <p14:creationId xmlns:p14="http://schemas.microsoft.com/office/powerpoint/2010/main" val="3866022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698436" y="-160867"/>
            <a:ext cx="2159999" cy="821267"/>
          </a:xfrm>
          <a:prstGeom prst="roundRect">
            <a:avLst/>
          </a:prstGeom>
          <a:solidFill>
            <a:srgbClr val="FF00FF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fr-FR" sz="2400" b="1" kern="1400" dirty="0">
                <a:solidFill>
                  <a:schemeClr val="bg1"/>
                </a:solidFill>
                <a:latin typeface="+mj-lt"/>
              </a:rPr>
              <a:t>Psychiatrie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16" y="1126102"/>
            <a:ext cx="1368000" cy="389493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3075" y="1126102"/>
            <a:ext cx="900000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315338" y="1126102"/>
            <a:ext cx="1727062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à contacter*</a:t>
            </a:r>
          </a:p>
        </p:txBody>
      </p:sp>
      <p:sp>
        <p:nvSpPr>
          <p:cNvPr id="9" name="Rectangle 8"/>
          <p:cNvSpPr/>
          <p:nvPr/>
        </p:nvSpPr>
        <p:spPr>
          <a:xfrm>
            <a:off x="5086051" y="1122144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18370" y="1122144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1578" y="3442782"/>
            <a:ext cx="6431272" cy="244253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434264" y="2834670"/>
            <a:ext cx="6431272" cy="244253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42"/>
          <p:cNvCxnSpPr/>
          <p:nvPr/>
        </p:nvCxnSpPr>
        <p:spPr>
          <a:xfrm>
            <a:off x="1651000" y="2594889"/>
            <a:ext cx="584200" cy="0"/>
          </a:xfrm>
          <a:prstGeom prst="line">
            <a:avLst/>
          </a:prstGeom>
          <a:ln w="12700" cmpd="sng"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2512202" y="2594889"/>
            <a:ext cx="584200" cy="0"/>
          </a:xfrm>
          <a:prstGeom prst="line">
            <a:avLst/>
          </a:prstGeom>
          <a:ln w="12700" cmpd="sng"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3460675" y="2344202"/>
            <a:ext cx="1325092" cy="0"/>
          </a:xfrm>
          <a:prstGeom prst="line">
            <a:avLst/>
          </a:prstGeom>
          <a:ln w="12700" cmpd="sng"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1" y="5067300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fr-FR" sz="1200" dirty="0">
                <a:solidFill>
                  <a:srgbClr val="31859C"/>
                </a:solidFill>
              </a:rPr>
              <a:t>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C544ED-DA23-BA80-82DF-D1E20F599F42}"/>
              </a:ext>
            </a:extLst>
          </p:cNvPr>
          <p:cNvSpPr/>
          <p:nvPr/>
        </p:nvSpPr>
        <p:spPr>
          <a:xfrm>
            <a:off x="3259690" y="2584672"/>
            <a:ext cx="1727062" cy="12693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1000" b="1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Pôle PERSPECTIVES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1000" b="1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Sandrine FERNANDES</a:t>
            </a:r>
          </a:p>
          <a:p>
            <a:pPr algn="ctr">
              <a:lnSpc>
                <a:spcPct val="115000"/>
              </a:lnSpc>
            </a:pPr>
            <a:r>
              <a:rPr lang="fr-FR" sz="1000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  <a:hlinkClick r:id="rId2"/>
              </a:rPr>
              <a:t>Sandrine.fernandes@ch-candelie.fr</a:t>
            </a:r>
            <a:endParaRPr lang="fr-FR" sz="10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sz="1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05 53 77 68 56</a:t>
            </a:r>
            <a:endParaRPr lang="fr-FR" sz="1000" dirty="0"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900" b="1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3E5A210-81F0-2585-9F2B-1692053962D6}"/>
              </a:ext>
            </a:extLst>
          </p:cNvPr>
          <p:cNvSpPr txBox="1"/>
          <p:nvPr/>
        </p:nvSpPr>
        <p:spPr>
          <a:xfrm>
            <a:off x="3286939" y="1549243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1DBC1F0-CB32-99A5-63CD-C2D6E2D84AE5}"/>
              </a:ext>
            </a:extLst>
          </p:cNvPr>
          <p:cNvCxnSpPr/>
          <p:nvPr/>
        </p:nvCxnSpPr>
        <p:spPr>
          <a:xfrm>
            <a:off x="3516323" y="4157935"/>
            <a:ext cx="1325092" cy="0"/>
          </a:xfrm>
          <a:prstGeom prst="line">
            <a:avLst/>
          </a:prstGeom>
          <a:ln w="12700" cmpd="sng"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8A9C75F-B4C3-2550-1E67-05E2F2CFDF1E}"/>
              </a:ext>
            </a:extLst>
          </p:cNvPr>
          <p:cNvSpPr/>
          <p:nvPr/>
        </p:nvSpPr>
        <p:spPr>
          <a:xfrm>
            <a:off x="-15664" y="1883361"/>
            <a:ext cx="1449928" cy="2943471"/>
          </a:xfrm>
          <a:prstGeom prst="rect">
            <a:avLst/>
          </a:prstGeom>
          <a:solidFill>
            <a:srgbClr val="FF00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rgbClr val="FFFFFF"/>
                </a:solidFill>
                <a:latin typeface="Avenir Heavy"/>
                <a:cs typeface="Avenir Heavy"/>
              </a:rPr>
              <a:t>Comment mieux vivre avec mes troubles de santé mentale?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1000" b="1" dirty="0">
              <a:solidFill>
                <a:srgbClr val="FFFFFF"/>
              </a:solidFill>
              <a:latin typeface="Avenir Heavy"/>
              <a:cs typeface="Avenir Heavy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b="1" u="sng" dirty="0">
                <a:solidFill>
                  <a:srgbClr val="FFFFFF"/>
                </a:solidFill>
                <a:latin typeface="Avenir Heavy"/>
                <a:cs typeface="Avenir Heavy"/>
              </a:rPr>
              <a:t>Programmes composé de 3 modules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rgbClr val="FFFFFF"/>
                </a:solidFill>
                <a:latin typeface="Avenir Heavy"/>
                <a:ea typeface="Calibri"/>
                <a:cs typeface="Avenir Heavy"/>
              </a:rPr>
              <a:t>Module Tronc commun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900" dirty="0">
              <a:solidFill>
                <a:srgbClr val="FFFFFF"/>
              </a:solidFill>
              <a:latin typeface="Avenir Heavy"/>
              <a:ea typeface="Calibri"/>
              <a:cs typeface="Avenir Heavy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rgbClr val="FFFFFF"/>
                </a:solidFill>
                <a:latin typeface="Avenir Heavy"/>
                <a:ea typeface="Calibri"/>
                <a:cs typeface="Avenir Heavy"/>
              </a:rPr>
              <a:t> Module </a:t>
            </a:r>
            <a:r>
              <a:rPr lang="fr-FR" sz="900" b="1" dirty="0">
                <a:solidFill>
                  <a:srgbClr val="FFFFFF"/>
                </a:solidFill>
                <a:latin typeface="Avenir Heavy"/>
                <a:ea typeface="Calibri"/>
                <a:cs typeface="Avenir Heavy"/>
              </a:rPr>
              <a:t>« Comment mieux vivre avec ma schizophrénie en milieu ordinaire ? »</a:t>
            </a:r>
          </a:p>
          <a:p>
            <a:pPr algn="ctr">
              <a:lnSpc>
                <a:spcPct val="115000"/>
              </a:lnSpc>
            </a:pPr>
            <a:endParaRPr lang="fr-FR" sz="900" dirty="0">
              <a:solidFill>
                <a:srgbClr val="FFFFFF"/>
              </a:solidFill>
              <a:latin typeface="Avenir Heavy"/>
              <a:ea typeface="Calibri"/>
              <a:cs typeface="Avenir Heavy"/>
            </a:endParaRPr>
          </a:p>
          <a:p>
            <a:pPr algn="ctr">
              <a:lnSpc>
                <a:spcPct val="115000"/>
              </a:lnSpc>
            </a:pPr>
            <a:r>
              <a:rPr lang="fr-FR" sz="900" dirty="0">
                <a:solidFill>
                  <a:srgbClr val="FFFFFF"/>
                </a:solidFill>
                <a:latin typeface="Avenir Heavy"/>
                <a:ea typeface="Calibri"/>
                <a:cs typeface="Avenir Heavy"/>
              </a:rPr>
              <a:t> Module </a:t>
            </a:r>
            <a:r>
              <a:rPr lang="fr-FR" sz="900" b="1" dirty="0">
                <a:solidFill>
                  <a:srgbClr val="FFFFFF"/>
                </a:solidFill>
                <a:latin typeface="Avenir Heavy"/>
                <a:ea typeface="Calibri"/>
                <a:cs typeface="Avenir Heavy"/>
              </a:rPr>
              <a:t>« Comment mieux vivre avec ma bipolarité en milieu ordinaire ? 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900" b="1" dirty="0">
              <a:solidFill>
                <a:srgbClr val="FFFFFF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486960-DB60-AB82-298B-BC021208CFE9}"/>
              </a:ext>
            </a:extLst>
          </p:cNvPr>
          <p:cNvSpPr/>
          <p:nvPr/>
        </p:nvSpPr>
        <p:spPr>
          <a:xfrm>
            <a:off x="1465898" y="2594889"/>
            <a:ext cx="864000" cy="12433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Pôle perspective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CHD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La Candélie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ECD47A-DEED-F547-5F7F-A94AE0D14041}"/>
              </a:ext>
            </a:extLst>
          </p:cNvPr>
          <p:cNvSpPr/>
          <p:nvPr/>
        </p:nvSpPr>
        <p:spPr>
          <a:xfrm>
            <a:off x="2390305" y="2594889"/>
            <a:ext cx="827995" cy="12275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Territoires de proximité: Agen-Nérac et Tonneins-Marmande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6768BD-1382-1AB5-BE8F-94A7174CAE72}"/>
              </a:ext>
            </a:extLst>
          </p:cNvPr>
          <p:cNvSpPr/>
          <p:nvPr/>
        </p:nvSpPr>
        <p:spPr>
          <a:xfrm>
            <a:off x="5037743" y="2610682"/>
            <a:ext cx="1232318" cy="12433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Personnes atteintes de schizophrénie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Et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Personne atteintes de bipolarité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TRONC commun aux 2 pathologies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Accessible aux aidants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070845-5593-9DC9-8B09-A1A41B636855}"/>
              </a:ext>
            </a:extLst>
          </p:cNvPr>
          <p:cNvSpPr/>
          <p:nvPr/>
        </p:nvSpPr>
        <p:spPr>
          <a:xfrm>
            <a:off x="6318371" y="2594889"/>
            <a:ext cx="1184667" cy="12433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et collectifs en structure et à domicile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numériques en distanciel en prévision</a:t>
            </a:r>
          </a:p>
          <a:p>
            <a:pPr algn="ctr"/>
            <a:endParaRPr lang="fr-FR" sz="900" dirty="0">
              <a:solidFill>
                <a:schemeClr val="tx1"/>
              </a:solidFill>
              <a:latin typeface="Avenir Heavy"/>
              <a:cs typeface="Avenir Heavy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220D30-B34E-7749-6AB3-303521EBEA42}"/>
              </a:ext>
            </a:extLst>
          </p:cNvPr>
          <p:cNvSpPr/>
          <p:nvPr/>
        </p:nvSpPr>
        <p:spPr>
          <a:xfrm>
            <a:off x="2349279" y="1136643"/>
            <a:ext cx="981409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</p:spTree>
    <p:extLst>
      <p:ext uri="{BB962C8B-B14F-4D97-AF65-F5344CB8AC3E}">
        <p14:creationId xmlns:p14="http://schemas.microsoft.com/office/powerpoint/2010/main" val="1327456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264" y="1115321"/>
            <a:ext cx="900001" cy="389493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CHAN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7574" y="1125237"/>
            <a:ext cx="900000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CHD</a:t>
            </a:r>
          </a:p>
        </p:txBody>
      </p:sp>
      <p:sp>
        <p:nvSpPr>
          <p:cNvPr id="6" name="Rectangle 5"/>
          <p:cNvSpPr/>
          <p:nvPr/>
        </p:nvSpPr>
        <p:spPr>
          <a:xfrm>
            <a:off x="1948883" y="1135209"/>
            <a:ext cx="894797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CESH</a:t>
            </a:r>
          </a:p>
        </p:txBody>
      </p:sp>
      <p:sp>
        <p:nvSpPr>
          <p:cNvPr id="7" name="Rectangle 6"/>
          <p:cNvSpPr/>
          <p:nvPr/>
        </p:nvSpPr>
        <p:spPr>
          <a:xfrm>
            <a:off x="2870359" y="1137080"/>
            <a:ext cx="900001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PSV</a:t>
            </a:r>
          </a:p>
        </p:txBody>
      </p:sp>
      <p:sp>
        <p:nvSpPr>
          <p:cNvPr id="8" name="Rectangle 7"/>
          <p:cNvSpPr/>
          <p:nvPr/>
        </p:nvSpPr>
        <p:spPr>
          <a:xfrm>
            <a:off x="3792492" y="1138141"/>
            <a:ext cx="885371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CHICMT</a:t>
            </a:r>
          </a:p>
        </p:txBody>
      </p:sp>
      <p:sp>
        <p:nvSpPr>
          <p:cNvPr id="9" name="Rectangle 8"/>
          <p:cNvSpPr/>
          <p:nvPr/>
        </p:nvSpPr>
        <p:spPr>
          <a:xfrm>
            <a:off x="6481129" y="1141863"/>
            <a:ext cx="852615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Ville, MSP ou SSR </a:t>
            </a:r>
            <a:r>
              <a:rPr lang="fr-FR" sz="1000" dirty="0" err="1">
                <a:solidFill>
                  <a:schemeClr val="bg1"/>
                </a:solidFill>
                <a:latin typeface="Avenir Heavy"/>
                <a:cs typeface="Avenir Heavy"/>
              </a:rPr>
              <a:t>ext</a:t>
            </a:r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98172" y="2018002"/>
            <a:ext cx="6431272" cy="244253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293586" y="3120733"/>
            <a:ext cx="6431272" cy="244253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6265" y="1783681"/>
            <a:ext cx="900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7 programmes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dont 2 déployés en proximité sur ensemble département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14552" y="1789445"/>
            <a:ext cx="893021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3 modules regroupés en 1 programme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2948" y="2738002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e-ETP en prévision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65759" y="1805127"/>
            <a:ext cx="87397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2 programmes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72772" y="2746572"/>
            <a:ext cx="89758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e-ETP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04390" y="1796557"/>
            <a:ext cx="852615" cy="7295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 programme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936183" y="2764129"/>
            <a:ext cx="825904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e-ETP</a:t>
            </a:r>
            <a:endParaRPr lang="fr-FR" sz="900" b="1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385" y="1805127"/>
            <a:ext cx="85261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2  Programmes dont 1 déployé hôpital et hors les murs 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35371" y="2763975"/>
            <a:ext cx="86253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e-ETP</a:t>
            </a:r>
            <a:endParaRPr lang="fr-FR" sz="900" b="1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42633" y="1812712"/>
            <a:ext cx="85261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6 programmes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1068" y="5053826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fr-FR" sz="1200" dirty="0">
                <a:solidFill>
                  <a:srgbClr val="31859C"/>
                </a:solidFill>
              </a:rPr>
              <a:t>22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5A14FB8-96A9-AD9E-2019-7304DF6695CA}"/>
              </a:ext>
            </a:extLst>
          </p:cNvPr>
          <p:cNvSpPr txBox="1"/>
          <p:nvPr/>
        </p:nvSpPr>
        <p:spPr>
          <a:xfrm>
            <a:off x="819241" y="349521"/>
            <a:ext cx="57408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ETAT des lieux de l’ETP du 47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ADB1FB-08AD-B145-71E3-D199EA8019F2}"/>
              </a:ext>
            </a:extLst>
          </p:cNvPr>
          <p:cNvSpPr/>
          <p:nvPr/>
        </p:nvSpPr>
        <p:spPr>
          <a:xfrm>
            <a:off x="97738" y="2748901"/>
            <a:ext cx="86852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e-ETP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8F483-2930-0AE7-C105-8FD0CECE45F3}"/>
              </a:ext>
            </a:extLst>
          </p:cNvPr>
          <p:cNvSpPr/>
          <p:nvPr/>
        </p:nvSpPr>
        <p:spPr>
          <a:xfrm>
            <a:off x="2943869" y="3573712"/>
            <a:ext cx="835199" cy="6219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Projets  de nouveaux programmes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A775C38-A78D-780B-5DF3-0E0027D20633}"/>
              </a:ext>
            </a:extLst>
          </p:cNvPr>
          <p:cNvSpPr/>
          <p:nvPr/>
        </p:nvSpPr>
        <p:spPr>
          <a:xfrm>
            <a:off x="4699437" y="1141863"/>
            <a:ext cx="852615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CPAM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748FFB-53A8-5757-DDAC-9B07CE200855}"/>
              </a:ext>
            </a:extLst>
          </p:cNvPr>
          <p:cNvSpPr/>
          <p:nvPr/>
        </p:nvSpPr>
        <p:spPr>
          <a:xfrm>
            <a:off x="4719364" y="1818325"/>
            <a:ext cx="85261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2 programmes déployés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sur ensemble du département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AE32CB8-C430-EB7E-0152-1E8EA1EC985D}"/>
              </a:ext>
            </a:extLst>
          </p:cNvPr>
          <p:cNvSpPr/>
          <p:nvPr/>
        </p:nvSpPr>
        <p:spPr>
          <a:xfrm>
            <a:off x="5571979" y="1138141"/>
            <a:ext cx="852615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MSA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83811C-F4E3-88D7-713C-D4D7DC705769}"/>
              </a:ext>
            </a:extLst>
          </p:cNvPr>
          <p:cNvSpPr/>
          <p:nvPr/>
        </p:nvSpPr>
        <p:spPr>
          <a:xfrm>
            <a:off x="5632590" y="1824446"/>
            <a:ext cx="85261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2 programmes Déploiement possible sur ensemble du département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CC6717-455A-1B6F-31CE-9B3B5F558939}"/>
              </a:ext>
            </a:extLst>
          </p:cNvPr>
          <p:cNvSpPr/>
          <p:nvPr/>
        </p:nvSpPr>
        <p:spPr>
          <a:xfrm>
            <a:off x="6560049" y="2738002"/>
            <a:ext cx="86253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e-ETP en prévision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68AE79-AE81-D1CC-23CD-490A3CCAD991}"/>
              </a:ext>
            </a:extLst>
          </p:cNvPr>
          <p:cNvSpPr/>
          <p:nvPr/>
        </p:nvSpPr>
        <p:spPr>
          <a:xfrm>
            <a:off x="6587385" y="3551701"/>
            <a:ext cx="835199" cy="529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Projets  de nouveaux programmes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65FAAD-6894-C030-A8E2-5994BE3A3D30}"/>
              </a:ext>
            </a:extLst>
          </p:cNvPr>
          <p:cNvSpPr/>
          <p:nvPr/>
        </p:nvSpPr>
        <p:spPr>
          <a:xfrm>
            <a:off x="114401" y="3580914"/>
            <a:ext cx="835199" cy="6077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Projets  de nouveaux programmes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6C0D78-D026-B2F7-0180-03EE0758CB80}"/>
              </a:ext>
            </a:extLst>
          </p:cNvPr>
          <p:cNvSpPr/>
          <p:nvPr/>
        </p:nvSpPr>
        <p:spPr>
          <a:xfrm>
            <a:off x="2003965" y="3580624"/>
            <a:ext cx="835199" cy="614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Projets  de nouveaux programmes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CB4C1C-2468-A715-461D-146D98B4E509}"/>
              </a:ext>
            </a:extLst>
          </p:cNvPr>
          <p:cNvSpPr/>
          <p:nvPr/>
        </p:nvSpPr>
        <p:spPr>
          <a:xfrm>
            <a:off x="1042949" y="3573711"/>
            <a:ext cx="864626" cy="14801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Projets  de nouveaux programmes et groupes de travail pour mise en place de parcours éducatifs en transversalité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B39B3E0-9A39-8D66-79EB-3CA3F0B3B2E3}"/>
              </a:ext>
            </a:extLst>
          </p:cNvPr>
          <p:cNvSpPr/>
          <p:nvPr/>
        </p:nvSpPr>
        <p:spPr>
          <a:xfrm>
            <a:off x="3842678" y="3592063"/>
            <a:ext cx="835199" cy="6219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Projets  de transversalité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256FC74-1D06-40BB-932C-983D1F13F224}"/>
              </a:ext>
            </a:extLst>
          </p:cNvPr>
          <p:cNvSpPr/>
          <p:nvPr/>
        </p:nvSpPr>
        <p:spPr>
          <a:xfrm>
            <a:off x="64231" y="1531356"/>
            <a:ext cx="885370" cy="2186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Référent  ETP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0B72E4-10FC-A5E8-4B94-D2E7DD4482F3}"/>
              </a:ext>
            </a:extLst>
          </p:cNvPr>
          <p:cNvSpPr/>
          <p:nvPr/>
        </p:nvSpPr>
        <p:spPr>
          <a:xfrm>
            <a:off x="1019184" y="1531356"/>
            <a:ext cx="885370" cy="2186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Référent ETP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CC92495-7458-084A-B073-AA246862019E}"/>
              </a:ext>
            </a:extLst>
          </p:cNvPr>
          <p:cNvSpPr/>
          <p:nvPr/>
        </p:nvSpPr>
        <p:spPr>
          <a:xfrm>
            <a:off x="1952205" y="1560002"/>
            <a:ext cx="885370" cy="2186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Référent ETP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55B584F-214B-2143-29BF-1A2AAF057C7A}"/>
              </a:ext>
            </a:extLst>
          </p:cNvPr>
          <p:cNvSpPr/>
          <p:nvPr/>
        </p:nvSpPr>
        <p:spPr>
          <a:xfrm>
            <a:off x="2861347" y="1552226"/>
            <a:ext cx="885370" cy="2186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Référent ETP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0859C88-F439-351D-2062-1428D6A991F1}"/>
              </a:ext>
            </a:extLst>
          </p:cNvPr>
          <p:cNvSpPr/>
          <p:nvPr/>
        </p:nvSpPr>
        <p:spPr>
          <a:xfrm>
            <a:off x="3814067" y="1557362"/>
            <a:ext cx="885370" cy="2186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Référent ETP</a:t>
            </a:r>
          </a:p>
        </p:txBody>
      </p:sp>
    </p:spTree>
    <p:extLst>
      <p:ext uri="{BB962C8B-B14F-4D97-AF65-F5344CB8AC3E}">
        <p14:creationId xmlns:p14="http://schemas.microsoft.com/office/powerpoint/2010/main" val="1830919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Ellipse 90"/>
          <p:cNvSpPr/>
          <p:nvPr/>
        </p:nvSpPr>
        <p:spPr>
          <a:xfrm>
            <a:off x="-448733" y="-468625"/>
            <a:ext cx="8195733" cy="125777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 descr="carte aires de santé">
            <a:extLst>
              <a:ext uri="{FF2B5EF4-FFF2-40B4-BE49-F238E27FC236}">
                <a16:creationId xmlns:a16="http://schemas.microsoft.com/office/drawing/2014/main" id="{4B694A73-E6EB-47AD-B9E6-F8CB5C5F78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/>
          <a:stretch/>
        </p:blipFill>
        <p:spPr bwMode="auto">
          <a:xfrm>
            <a:off x="702513" y="845912"/>
            <a:ext cx="5316572" cy="424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3" descr="I:\DIRECTION_GENERALE\COMMUNICATION\COM EXTERNE\ACTIONS DES DIRECTIONS\Programme_regional_ETP\GRAPH_ETP_griffe2.jpg">
            <a:extLst>
              <a:ext uri="{FF2B5EF4-FFF2-40B4-BE49-F238E27FC236}">
                <a16:creationId xmlns:a16="http://schemas.microsoft.com/office/drawing/2014/main" id="{376F491D-B214-4FBA-954A-37A5112C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25216">
            <a:off x="6843148" y="549521"/>
            <a:ext cx="452943" cy="600390"/>
          </a:xfrm>
          <a:prstGeom prst="rect">
            <a:avLst/>
          </a:prstGeom>
          <a:noFill/>
        </p:spPr>
      </p:pic>
      <p:sp>
        <p:nvSpPr>
          <p:cNvPr id="73" name="Rectangle à coins arrondis 72"/>
          <p:cNvSpPr/>
          <p:nvPr/>
        </p:nvSpPr>
        <p:spPr>
          <a:xfrm>
            <a:off x="4855179" y="4010868"/>
            <a:ext cx="2452023" cy="116741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1200" dirty="0">
                <a:solidFill>
                  <a:schemeClr val="accent5">
                    <a:lumMod val="50000"/>
                  </a:schemeClr>
                </a:solidFill>
                <a:latin typeface="Avenir Heavy Oblique"/>
                <a:cs typeface="Avenir Heavy Oblique"/>
              </a:rPr>
              <a:t>23 programmes actifs  déclarés à l’ARS</a:t>
            </a:r>
          </a:p>
          <a:p>
            <a:pPr algn="ctr">
              <a:lnSpc>
                <a:spcPct val="90000"/>
              </a:lnSpc>
            </a:pPr>
            <a:r>
              <a:rPr lang="fr-FR" sz="1200" dirty="0">
                <a:solidFill>
                  <a:schemeClr val="accent5">
                    <a:lumMod val="50000"/>
                  </a:schemeClr>
                </a:solidFill>
                <a:latin typeface="Avenir Heavy Oblique"/>
                <a:cs typeface="Avenir Heavy Oblique"/>
              </a:rPr>
              <a:t>répartis sur les 3 territoires </a:t>
            </a:r>
          </a:p>
          <a:p>
            <a:pPr algn="ctr">
              <a:lnSpc>
                <a:spcPct val="90000"/>
              </a:lnSpc>
            </a:pPr>
            <a:r>
              <a:rPr lang="fr-FR" sz="1200" dirty="0">
                <a:solidFill>
                  <a:schemeClr val="accent5">
                    <a:lumMod val="50000"/>
                  </a:schemeClr>
                </a:solidFill>
                <a:latin typeface="Avenir Heavy Oblique"/>
                <a:cs typeface="Avenir Heavy Oblique"/>
              </a:rPr>
              <a:t>de proximité du 47 :</a:t>
            </a:r>
          </a:p>
          <a:p>
            <a:pPr algn="ctr">
              <a:lnSpc>
                <a:spcPct val="90000"/>
              </a:lnSpc>
            </a:pPr>
            <a:r>
              <a:rPr lang="fr-FR" sz="1200" dirty="0">
                <a:solidFill>
                  <a:schemeClr val="accent5">
                    <a:lumMod val="50000"/>
                  </a:schemeClr>
                </a:solidFill>
                <a:latin typeface="Avenir Heavy Oblique"/>
                <a:cs typeface="Avenir Heavy Oblique"/>
              </a:rPr>
              <a:t>Marmandais , Villeneuvois,</a:t>
            </a:r>
          </a:p>
          <a:p>
            <a:pPr algn="ctr">
              <a:lnSpc>
                <a:spcPct val="90000"/>
              </a:lnSpc>
            </a:pPr>
            <a:r>
              <a:rPr lang="fr-FR" sz="1200" dirty="0">
                <a:solidFill>
                  <a:schemeClr val="accent5">
                    <a:lumMod val="50000"/>
                  </a:schemeClr>
                </a:solidFill>
                <a:latin typeface="Avenir Heavy Oblique"/>
                <a:cs typeface="Avenir Heavy Oblique"/>
              </a:rPr>
              <a:t>Et Agenais – Néracais</a:t>
            </a:r>
          </a:p>
          <a:p>
            <a:pPr algn="ctr">
              <a:lnSpc>
                <a:spcPct val="90000"/>
              </a:lnSpc>
            </a:pPr>
            <a:endParaRPr lang="fr-FR" sz="1200" dirty="0">
              <a:solidFill>
                <a:schemeClr val="accent5">
                  <a:lumMod val="50000"/>
                </a:schemeClr>
              </a:solidFill>
              <a:latin typeface="Avenir Heavy Oblique"/>
              <a:cs typeface="Avenir Heavy Oblique"/>
            </a:endParaRPr>
          </a:p>
        </p:txBody>
      </p:sp>
      <p:sp>
        <p:nvSpPr>
          <p:cNvPr id="74" name="Rectangle à coins arrondis 73"/>
          <p:cNvSpPr/>
          <p:nvPr/>
        </p:nvSpPr>
        <p:spPr>
          <a:xfrm>
            <a:off x="5723018" y="1126763"/>
            <a:ext cx="1764695" cy="271182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bg1"/>
              </a:solidFill>
              <a:latin typeface="Avenir Roman"/>
              <a:cs typeface="Avenir Roman"/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5861766" y="1288817"/>
            <a:ext cx="144000" cy="144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5861766" y="1508632"/>
            <a:ext cx="144000" cy="144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5861766" y="1854382"/>
            <a:ext cx="144000" cy="144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/>
          <p:cNvSpPr/>
          <p:nvPr/>
        </p:nvSpPr>
        <p:spPr>
          <a:xfrm>
            <a:off x="5870166" y="204487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5870166" y="2240798"/>
            <a:ext cx="144000" cy="14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5870166" y="2453267"/>
            <a:ext cx="144000" cy="144000"/>
          </a:xfrm>
          <a:prstGeom prst="ellipse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5870166" y="2680799"/>
            <a:ext cx="144000" cy="144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5870166" y="2911119"/>
            <a:ext cx="144000" cy="144000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5870166" y="3129569"/>
            <a:ext cx="144000" cy="144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5870166" y="3357388"/>
            <a:ext cx="144000" cy="1440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/>
          <p:cNvSpPr/>
          <p:nvPr/>
        </p:nvSpPr>
        <p:spPr>
          <a:xfrm>
            <a:off x="5870166" y="3578263"/>
            <a:ext cx="144000" cy="144000"/>
          </a:xfrm>
          <a:prstGeom prst="ellipse">
            <a:avLst/>
          </a:prstGeom>
          <a:solidFill>
            <a:srgbClr val="77C2B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ZoneTexte 123"/>
          <p:cNvSpPr txBox="1"/>
          <p:nvPr/>
        </p:nvSpPr>
        <p:spPr>
          <a:xfrm>
            <a:off x="6006025" y="1231823"/>
            <a:ext cx="137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Diabète de type 1</a:t>
            </a:r>
          </a:p>
        </p:txBody>
      </p:sp>
      <p:sp>
        <p:nvSpPr>
          <p:cNvPr id="125" name="ZoneTexte 124"/>
          <p:cNvSpPr txBox="1"/>
          <p:nvPr/>
        </p:nvSpPr>
        <p:spPr>
          <a:xfrm>
            <a:off x="6006025" y="1450887"/>
            <a:ext cx="137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Diabète de type 2</a:t>
            </a:r>
          </a:p>
        </p:txBody>
      </p:sp>
      <p:sp>
        <p:nvSpPr>
          <p:cNvPr id="126" name="ZoneTexte 125"/>
          <p:cNvSpPr txBox="1"/>
          <p:nvPr/>
        </p:nvSpPr>
        <p:spPr>
          <a:xfrm>
            <a:off x="6006025" y="1798031"/>
            <a:ext cx="137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Cardiovasculaire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6006025" y="1999045"/>
            <a:ext cx="137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Obésité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5989484" y="2185563"/>
            <a:ext cx="137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Insuffisance rénale</a:t>
            </a:r>
          </a:p>
        </p:txBody>
      </p:sp>
      <p:sp>
        <p:nvSpPr>
          <p:cNvPr id="129" name="ZoneTexte 128"/>
          <p:cNvSpPr txBox="1"/>
          <p:nvPr/>
        </p:nvSpPr>
        <p:spPr>
          <a:xfrm>
            <a:off x="5989743" y="2403370"/>
            <a:ext cx="1524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Lombalgies chroniques</a:t>
            </a:r>
          </a:p>
        </p:txBody>
      </p:sp>
      <p:sp>
        <p:nvSpPr>
          <p:cNvPr id="130" name="ZoneTexte 129"/>
          <p:cNvSpPr txBox="1"/>
          <p:nvPr/>
        </p:nvSpPr>
        <p:spPr>
          <a:xfrm>
            <a:off x="5989744" y="2623287"/>
            <a:ext cx="169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Maladies neurologiques</a:t>
            </a:r>
          </a:p>
        </p:txBody>
      </p:sp>
      <p:sp>
        <p:nvSpPr>
          <p:cNvPr id="131" name="ZoneTexte 130"/>
          <p:cNvSpPr txBox="1"/>
          <p:nvPr/>
        </p:nvSpPr>
        <p:spPr>
          <a:xfrm>
            <a:off x="5989484" y="2858953"/>
            <a:ext cx="169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Nutrition</a:t>
            </a:r>
          </a:p>
        </p:txBody>
      </p:sp>
      <p:sp>
        <p:nvSpPr>
          <p:cNvPr id="132" name="ZoneTexte 131"/>
          <p:cNvSpPr txBox="1"/>
          <p:nvPr/>
        </p:nvSpPr>
        <p:spPr>
          <a:xfrm>
            <a:off x="5989484" y="3075940"/>
            <a:ext cx="169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Cancer</a:t>
            </a:r>
          </a:p>
        </p:txBody>
      </p:sp>
      <p:sp>
        <p:nvSpPr>
          <p:cNvPr id="133" name="ZoneTexte 132"/>
          <p:cNvSpPr txBox="1"/>
          <p:nvPr/>
        </p:nvSpPr>
        <p:spPr>
          <a:xfrm>
            <a:off x="5989744" y="3299982"/>
            <a:ext cx="169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Psychiatrie</a:t>
            </a:r>
          </a:p>
        </p:txBody>
      </p:sp>
      <p:sp>
        <p:nvSpPr>
          <p:cNvPr id="134" name="ZoneTexte 133"/>
          <p:cNvSpPr txBox="1"/>
          <p:nvPr/>
        </p:nvSpPr>
        <p:spPr>
          <a:xfrm>
            <a:off x="5989484" y="3528052"/>
            <a:ext cx="169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VIH / SIDA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1" y="5067300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8" name="Text Box 37">
            <a:extLst>
              <a:ext uri="{FF2B5EF4-FFF2-40B4-BE49-F238E27FC236}">
                <a16:creationId xmlns:a16="http://schemas.microsoft.com/office/drawing/2014/main" id="{6E49A2CF-2E90-494E-88DC-3C96D9718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590" y="3207193"/>
            <a:ext cx="8286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Roman"/>
                <a:cs typeface="Avenir Roman"/>
              </a:rPr>
              <a:t>Casteljaloux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Text Box 38">
            <a:extLst>
              <a:ext uri="{FF2B5EF4-FFF2-40B4-BE49-F238E27FC236}">
                <a16:creationId xmlns:a16="http://schemas.microsoft.com/office/drawing/2014/main" id="{287E5D00-BF6D-4D88-8FC6-9E6473078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237" y="1849242"/>
            <a:ext cx="4667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venir Roman"/>
                <a:cs typeface="Avenir Roman"/>
              </a:rPr>
              <a:t>Fumel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Text Box 43">
            <a:extLst>
              <a:ext uri="{FF2B5EF4-FFF2-40B4-BE49-F238E27FC236}">
                <a16:creationId xmlns:a16="http://schemas.microsoft.com/office/drawing/2014/main" id="{CF2C8BE1-B214-4F89-AE8F-0A0192E9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0745" y="2235729"/>
            <a:ext cx="600795" cy="22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Roman"/>
                <a:cs typeface="Avenir Roman"/>
              </a:rPr>
              <a:t>Virazeil</a:t>
            </a:r>
            <a:endParaRPr kumimoji="0" lang="fr-FR" altLang="fr-FR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Roman"/>
              <a:cs typeface="Avenir Roman"/>
            </a:endParaRPr>
          </a:p>
        </p:txBody>
      </p:sp>
      <p:sp>
        <p:nvSpPr>
          <p:cNvPr id="95" name="Text Box 44">
            <a:extLst>
              <a:ext uri="{FF2B5EF4-FFF2-40B4-BE49-F238E27FC236}">
                <a16:creationId xmlns:a16="http://schemas.microsoft.com/office/drawing/2014/main" id="{324797C8-15AB-4D25-8376-984B6B984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351" y="1377818"/>
            <a:ext cx="934026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Roman"/>
                <a:cs typeface="Avenir Roman"/>
              </a:rPr>
              <a:t>Sainte-Bazeille</a:t>
            </a:r>
            <a:endParaRPr kumimoji="0" lang="fr-FR" altLang="fr-FR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Roman"/>
              <a:cs typeface="Avenir Roman"/>
            </a:endParaRPr>
          </a:p>
        </p:txBody>
      </p:sp>
      <p:sp>
        <p:nvSpPr>
          <p:cNvPr id="97" name="Text Box 46">
            <a:extLst>
              <a:ext uri="{FF2B5EF4-FFF2-40B4-BE49-F238E27FC236}">
                <a16:creationId xmlns:a16="http://schemas.microsoft.com/office/drawing/2014/main" id="{427543E8-8A68-453C-88D9-C614039F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206" y="3144708"/>
            <a:ext cx="827087" cy="26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dirty="0">
                <a:solidFill>
                  <a:srgbClr val="FFFFFF"/>
                </a:solidFill>
                <a:latin typeface="Avenir Roman"/>
                <a:cs typeface="Avenir Roman"/>
              </a:rPr>
              <a:t>Pujols</a:t>
            </a:r>
            <a:endParaRPr kumimoji="0" lang="fr-FR" altLang="fr-FR" sz="1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Roman"/>
              <a:cs typeface="Avenir Roman"/>
            </a:endParaRPr>
          </a:p>
        </p:txBody>
      </p:sp>
      <p:sp>
        <p:nvSpPr>
          <p:cNvPr id="135" name="Text Box 46">
            <a:extLst>
              <a:ext uri="{FF2B5EF4-FFF2-40B4-BE49-F238E27FC236}">
                <a16:creationId xmlns:a16="http://schemas.microsoft.com/office/drawing/2014/main" id="{6A71CFD2-81B7-4FAF-8C32-BBCD67681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154" y="2651195"/>
            <a:ext cx="34917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venir Roman"/>
                <a:cs typeface="Avenir Roman"/>
              </a:rPr>
              <a:t>Bias</a:t>
            </a:r>
            <a:endParaRPr kumimoji="0" lang="fr-FR" altLang="fr-FR" sz="1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Roman"/>
              <a:cs typeface="Avenir Roman"/>
            </a:endParaRPr>
          </a:p>
        </p:txBody>
      </p:sp>
      <p:sp>
        <p:nvSpPr>
          <p:cNvPr id="136" name="Rectangle 59">
            <a:extLst>
              <a:ext uri="{FF2B5EF4-FFF2-40B4-BE49-F238E27FC236}">
                <a16:creationId xmlns:a16="http://schemas.microsoft.com/office/drawing/2014/main" id="{1FC4BCAF-E957-419D-BA99-C1A282C24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46" y="2097539"/>
            <a:ext cx="996628" cy="215999"/>
          </a:xfrm>
          <a:prstGeom prst="rect">
            <a:avLst/>
          </a:prstGeom>
          <a:solidFill>
            <a:srgbClr val="165A7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fr-FR" sz="1200" dirty="0">
                <a:solidFill>
                  <a:schemeClr val="bg1"/>
                </a:solidFill>
              </a:rPr>
              <a:t>VILLENEUVOIS</a:t>
            </a:r>
          </a:p>
        </p:txBody>
      </p:sp>
      <p:sp>
        <p:nvSpPr>
          <p:cNvPr id="145" name="Rectangle 59">
            <a:extLst>
              <a:ext uri="{FF2B5EF4-FFF2-40B4-BE49-F238E27FC236}">
                <a16:creationId xmlns:a16="http://schemas.microsoft.com/office/drawing/2014/main" id="{CDAF82CD-F53C-4297-90FD-A19DA4875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523" y="2926861"/>
            <a:ext cx="1173581" cy="216000"/>
          </a:xfrm>
          <a:prstGeom prst="rect">
            <a:avLst/>
          </a:prstGeom>
          <a:solidFill>
            <a:srgbClr val="165A7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fr-FR" sz="1200" dirty="0">
                <a:solidFill>
                  <a:schemeClr val="bg1"/>
                </a:solidFill>
                <a:latin typeface="Avenir Roman"/>
                <a:cs typeface="Avenir Roman"/>
              </a:rPr>
              <a:t>MARMANDAIS</a:t>
            </a:r>
          </a:p>
        </p:txBody>
      </p:sp>
      <p:sp>
        <p:nvSpPr>
          <p:cNvPr id="146" name="Rectangle 59">
            <a:extLst>
              <a:ext uri="{FF2B5EF4-FFF2-40B4-BE49-F238E27FC236}">
                <a16:creationId xmlns:a16="http://schemas.microsoft.com/office/drawing/2014/main" id="{BB4468E0-4336-41D5-A32E-CC2344CB9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5992" y="4127904"/>
            <a:ext cx="1314681" cy="179999"/>
          </a:xfrm>
          <a:prstGeom prst="rect">
            <a:avLst/>
          </a:prstGeom>
          <a:solidFill>
            <a:srgbClr val="165A7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</a:pPr>
            <a:r>
              <a:rPr lang="fr-FR" sz="1200" dirty="0">
                <a:solidFill>
                  <a:schemeClr val="bg1"/>
                </a:solidFill>
              </a:rPr>
              <a:t>AGENAIS-NERACAIS</a:t>
            </a:r>
          </a:p>
        </p:txBody>
      </p:sp>
      <p:sp>
        <p:nvSpPr>
          <p:cNvPr id="147" name="Rectangle 59">
            <a:extLst>
              <a:ext uri="{FF2B5EF4-FFF2-40B4-BE49-F238E27FC236}">
                <a16:creationId xmlns:a16="http://schemas.microsoft.com/office/drawing/2014/main" id="{9BCC1840-B4E4-4313-8DB7-B7684D626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11" y="2454992"/>
            <a:ext cx="715410" cy="2427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fr-FR" sz="1000" dirty="0">
                <a:solidFill>
                  <a:schemeClr val="bg1"/>
                </a:solidFill>
                <a:latin typeface="Avenir Roman"/>
                <a:cs typeface="Avenir Roman"/>
              </a:rPr>
              <a:t>Penne</a:t>
            </a:r>
          </a:p>
        </p:txBody>
      </p:sp>
      <p:sp>
        <p:nvSpPr>
          <p:cNvPr id="148" name="Ellipse 147"/>
          <p:cNvSpPr/>
          <p:nvPr/>
        </p:nvSpPr>
        <p:spPr>
          <a:xfrm>
            <a:off x="2561930" y="1572165"/>
            <a:ext cx="144000" cy="144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/>
          <p:cNvSpPr/>
          <p:nvPr/>
        </p:nvSpPr>
        <p:spPr>
          <a:xfrm>
            <a:off x="2706038" y="2106972"/>
            <a:ext cx="144000" cy="144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/>
          <p:cNvSpPr/>
          <p:nvPr/>
        </p:nvSpPr>
        <p:spPr>
          <a:xfrm>
            <a:off x="4784693" y="1890379"/>
            <a:ext cx="144000" cy="144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/>
          <p:cNvSpPr/>
          <p:nvPr/>
        </p:nvSpPr>
        <p:spPr>
          <a:xfrm>
            <a:off x="4076414" y="2505195"/>
            <a:ext cx="144000" cy="144000"/>
          </a:xfrm>
          <a:prstGeom prst="ellipse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/>
          <p:cNvSpPr/>
          <p:nvPr/>
        </p:nvSpPr>
        <p:spPr>
          <a:xfrm>
            <a:off x="3462846" y="2703647"/>
            <a:ext cx="144000" cy="1440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Ellipse 155"/>
          <p:cNvSpPr/>
          <p:nvPr/>
        </p:nvSpPr>
        <p:spPr>
          <a:xfrm>
            <a:off x="4036237" y="2824799"/>
            <a:ext cx="144000" cy="144000"/>
          </a:xfrm>
          <a:prstGeom prst="ellipse">
            <a:avLst/>
          </a:prstGeom>
          <a:solidFill>
            <a:srgbClr val="77C2B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llipse 157"/>
          <p:cNvSpPr/>
          <p:nvPr/>
        </p:nvSpPr>
        <p:spPr>
          <a:xfrm>
            <a:off x="4203056" y="2821768"/>
            <a:ext cx="144000" cy="144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llipse 158"/>
          <p:cNvSpPr/>
          <p:nvPr/>
        </p:nvSpPr>
        <p:spPr>
          <a:xfrm>
            <a:off x="4387796" y="282043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/>
          <p:cNvSpPr/>
          <p:nvPr/>
        </p:nvSpPr>
        <p:spPr>
          <a:xfrm>
            <a:off x="2625463" y="4477222"/>
            <a:ext cx="144000" cy="144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/>
          <p:cNvSpPr/>
          <p:nvPr/>
        </p:nvSpPr>
        <p:spPr>
          <a:xfrm>
            <a:off x="2448364" y="4477222"/>
            <a:ext cx="144000" cy="1440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/>
          <p:cNvSpPr/>
          <p:nvPr/>
        </p:nvSpPr>
        <p:spPr>
          <a:xfrm>
            <a:off x="3902914" y="3822948"/>
            <a:ext cx="144000" cy="1440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/>
          <p:cNvSpPr/>
          <p:nvPr/>
        </p:nvSpPr>
        <p:spPr>
          <a:xfrm>
            <a:off x="4246358" y="3979480"/>
            <a:ext cx="144000" cy="144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/>
          <p:cNvSpPr/>
          <p:nvPr/>
        </p:nvSpPr>
        <p:spPr>
          <a:xfrm>
            <a:off x="4076512" y="3981786"/>
            <a:ext cx="144000" cy="144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/>
          <p:cNvSpPr/>
          <p:nvPr/>
        </p:nvSpPr>
        <p:spPr>
          <a:xfrm>
            <a:off x="3462846" y="3819146"/>
            <a:ext cx="144000" cy="144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/>
          <p:cNvSpPr/>
          <p:nvPr/>
        </p:nvSpPr>
        <p:spPr>
          <a:xfrm>
            <a:off x="3285773" y="3819146"/>
            <a:ext cx="144000" cy="144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Ellipse 166"/>
          <p:cNvSpPr/>
          <p:nvPr/>
        </p:nvSpPr>
        <p:spPr>
          <a:xfrm>
            <a:off x="2931352" y="3996040"/>
            <a:ext cx="144000" cy="144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Ellipse 167"/>
          <p:cNvSpPr/>
          <p:nvPr/>
        </p:nvSpPr>
        <p:spPr>
          <a:xfrm>
            <a:off x="3294239" y="3986833"/>
            <a:ext cx="144000" cy="144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Ellipse 168"/>
          <p:cNvSpPr/>
          <p:nvPr/>
        </p:nvSpPr>
        <p:spPr>
          <a:xfrm>
            <a:off x="3467079" y="3987727"/>
            <a:ext cx="144000" cy="144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Ellipse 169"/>
          <p:cNvSpPr/>
          <p:nvPr/>
        </p:nvSpPr>
        <p:spPr>
          <a:xfrm>
            <a:off x="3632243" y="388514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Ellipse 170"/>
          <p:cNvSpPr/>
          <p:nvPr/>
        </p:nvSpPr>
        <p:spPr>
          <a:xfrm>
            <a:off x="2597929" y="417724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Ellipse 171"/>
          <p:cNvSpPr/>
          <p:nvPr/>
        </p:nvSpPr>
        <p:spPr>
          <a:xfrm>
            <a:off x="1877624" y="232492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Ellipse 172"/>
          <p:cNvSpPr/>
          <p:nvPr/>
        </p:nvSpPr>
        <p:spPr>
          <a:xfrm>
            <a:off x="3876707" y="289679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Rectangle à coins arrondis 173"/>
          <p:cNvSpPr/>
          <p:nvPr/>
        </p:nvSpPr>
        <p:spPr>
          <a:xfrm>
            <a:off x="1997530" y="2264507"/>
            <a:ext cx="153704" cy="28079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Rectangle à coins arrondis 174"/>
          <p:cNvSpPr/>
          <p:nvPr/>
        </p:nvSpPr>
        <p:spPr>
          <a:xfrm>
            <a:off x="2004316" y="2388837"/>
            <a:ext cx="144000" cy="152400"/>
          </a:xfrm>
          <a:prstGeom prst="roundRect">
            <a:avLst/>
          </a:prstGeom>
          <a:solidFill>
            <a:srgbClr val="948A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Rectangle à coins arrondis 175"/>
          <p:cNvSpPr/>
          <p:nvPr/>
        </p:nvSpPr>
        <p:spPr>
          <a:xfrm>
            <a:off x="165056" y="748167"/>
            <a:ext cx="990148" cy="1670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sz="1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7" name="ZoneTexte 176"/>
          <p:cNvSpPr txBox="1"/>
          <p:nvPr/>
        </p:nvSpPr>
        <p:spPr>
          <a:xfrm>
            <a:off x="149343" y="733255"/>
            <a:ext cx="105748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altLang="fr-FR" sz="1100" b="1" dirty="0">
                <a:solidFill>
                  <a:srgbClr val="000000"/>
                </a:solidFill>
              </a:rPr>
              <a:t>Type de programmes délocalisés sur les 3 territoires de proximité</a:t>
            </a:r>
          </a:p>
          <a:p>
            <a:pPr algn="ctr"/>
            <a:endParaRPr lang="fr-FR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683C5AA-6B02-4E79-A3BE-CBD023EA67E8}"/>
              </a:ext>
            </a:extLst>
          </p:cNvPr>
          <p:cNvSpPr/>
          <p:nvPr/>
        </p:nvSpPr>
        <p:spPr>
          <a:xfrm>
            <a:off x="4731900" y="2821768"/>
            <a:ext cx="144000" cy="144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770FA36-833C-495C-840C-A146A47B0BA9}"/>
              </a:ext>
            </a:extLst>
          </p:cNvPr>
          <p:cNvSpPr/>
          <p:nvPr/>
        </p:nvSpPr>
        <p:spPr>
          <a:xfrm>
            <a:off x="4563058" y="2826135"/>
            <a:ext cx="144000" cy="144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EB6B25B-5F6D-4B89-8810-BC67DC1E6D4F}"/>
              </a:ext>
            </a:extLst>
          </p:cNvPr>
          <p:cNvSpPr/>
          <p:nvPr/>
        </p:nvSpPr>
        <p:spPr>
          <a:xfrm>
            <a:off x="4902888" y="2831272"/>
            <a:ext cx="144000" cy="14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0D2C425-5EE2-427E-A3FE-C4D008005454}"/>
              </a:ext>
            </a:extLst>
          </p:cNvPr>
          <p:cNvSpPr/>
          <p:nvPr/>
        </p:nvSpPr>
        <p:spPr>
          <a:xfrm>
            <a:off x="275506" y="1831171"/>
            <a:ext cx="144000" cy="144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65EF1F8-4048-42C6-BFDD-B9ADCA4E84B7}"/>
              </a:ext>
            </a:extLst>
          </p:cNvPr>
          <p:cNvSpPr/>
          <p:nvPr/>
        </p:nvSpPr>
        <p:spPr>
          <a:xfrm>
            <a:off x="489595" y="1827725"/>
            <a:ext cx="144000" cy="144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5049555-519A-4CD8-BFA3-ACB71FD5AC76}"/>
              </a:ext>
            </a:extLst>
          </p:cNvPr>
          <p:cNvSpPr/>
          <p:nvPr/>
        </p:nvSpPr>
        <p:spPr>
          <a:xfrm>
            <a:off x="907251" y="1834459"/>
            <a:ext cx="144000" cy="14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F92AC47-1F76-4ED6-8D3A-9F8CC3D8A383}"/>
              </a:ext>
            </a:extLst>
          </p:cNvPr>
          <p:cNvSpPr/>
          <p:nvPr/>
        </p:nvSpPr>
        <p:spPr>
          <a:xfrm>
            <a:off x="680989" y="182570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F549E89-87B0-4B71-87D5-39063CD64CA1}"/>
              </a:ext>
            </a:extLst>
          </p:cNvPr>
          <p:cNvSpPr/>
          <p:nvPr/>
        </p:nvSpPr>
        <p:spPr>
          <a:xfrm>
            <a:off x="276250" y="2068096"/>
            <a:ext cx="144000" cy="144000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C221348-E58A-412C-946C-6439F70BD3FD}"/>
              </a:ext>
            </a:extLst>
          </p:cNvPr>
          <p:cNvSpPr/>
          <p:nvPr/>
        </p:nvSpPr>
        <p:spPr>
          <a:xfrm>
            <a:off x="3741882" y="3832394"/>
            <a:ext cx="144000" cy="1440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CFE7F1B-18C6-4883-8E07-DDABD77459A1}"/>
              </a:ext>
            </a:extLst>
          </p:cNvPr>
          <p:cNvSpPr/>
          <p:nvPr/>
        </p:nvSpPr>
        <p:spPr>
          <a:xfrm>
            <a:off x="3108700" y="3831392"/>
            <a:ext cx="144000" cy="14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5D1439F-71CC-42D9-8B42-0EF5DF2E079F}"/>
              </a:ext>
            </a:extLst>
          </p:cNvPr>
          <p:cNvSpPr/>
          <p:nvPr/>
        </p:nvSpPr>
        <p:spPr>
          <a:xfrm>
            <a:off x="1654954" y="2298844"/>
            <a:ext cx="144000" cy="14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FDB0A25-B758-4273-8D25-DDBFD0CB228A}"/>
              </a:ext>
            </a:extLst>
          </p:cNvPr>
          <p:cNvSpPr/>
          <p:nvPr/>
        </p:nvSpPr>
        <p:spPr>
          <a:xfrm>
            <a:off x="4174358" y="3186022"/>
            <a:ext cx="144000" cy="144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855EAC8-67C7-4837-ADCE-B9EF70A90737}"/>
              </a:ext>
            </a:extLst>
          </p:cNvPr>
          <p:cNvSpPr/>
          <p:nvPr/>
        </p:nvSpPr>
        <p:spPr>
          <a:xfrm>
            <a:off x="2161591" y="2641593"/>
            <a:ext cx="144000" cy="1440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Box 37">
            <a:extLst>
              <a:ext uri="{FF2B5EF4-FFF2-40B4-BE49-F238E27FC236}">
                <a16:creationId xmlns:a16="http://schemas.microsoft.com/office/drawing/2014/main" id="{ECA3A9F1-4F4B-4F93-94AF-E4AE5D652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453" y="2614913"/>
            <a:ext cx="568184" cy="18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Roman"/>
                <a:cs typeface="Avenir Roman"/>
              </a:rPr>
              <a:t>Tonneins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081D0BE-92C4-460F-9729-F2C4F2F4294D}"/>
              </a:ext>
            </a:extLst>
          </p:cNvPr>
          <p:cNvSpPr/>
          <p:nvPr/>
        </p:nvSpPr>
        <p:spPr>
          <a:xfrm>
            <a:off x="5862025" y="1681709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6D0CB30-3535-48EA-BAC8-CD4A93D82BCE}"/>
              </a:ext>
            </a:extLst>
          </p:cNvPr>
          <p:cNvSpPr txBox="1"/>
          <p:nvPr/>
        </p:nvSpPr>
        <p:spPr>
          <a:xfrm>
            <a:off x="6006025" y="1640686"/>
            <a:ext cx="137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>
                <a:latin typeface="Avenir Roman"/>
                <a:cs typeface="Avenir Roman"/>
              </a:rPr>
              <a:t>Polypathos</a:t>
            </a:r>
            <a:endParaRPr lang="fr-FR" sz="1000" b="1" dirty="0">
              <a:latin typeface="Avenir Roman"/>
              <a:cs typeface="Avenir Roman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C9799E0-12B8-4E17-AEF0-E36CECAC19A3}"/>
              </a:ext>
            </a:extLst>
          </p:cNvPr>
          <p:cNvSpPr/>
          <p:nvPr/>
        </p:nvSpPr>
        <p:spPr>
          <a:xfrm>
            <a:off x="3114424" y="3979083"/>
            <a:ext cx="144000" cy="144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03AEDEA-6EC2-46CE-9338-83EFD36B14B1}"/>
              </a:ext>
            </a:extLst>
          </p:cNvPr>
          <p:cNvSpPr/>
          <p:nvPr/>
        </p:nvSpPr>
        <p:spPr>
          <a:xfrm>
            <a:off x="3905136" y="3988707"/>
            <a:ext cx="144000" cy="144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444B0D3-5035-4D27-B77C-5DFE22529F16}"/>
              </a:ext>
            </a:extLst>
          </p:cNvPr>
          <p:cNvSpPr/>
          <p:nvPr/>
        </p:nvSpPr>
        <p:spPr>
          <a:xfrm>
            <a:off x="3735290" y="3991013"/>
            <a:ext cx="144000" cy="144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139DF2BC-746D-A07F-BE2F-55D51D26B6E2}"/>
              </a:ext>
            </a:extLst>
          </p:cNvPr>
          <p:cNvSpPr txBox="1"/>
          <p:nvPr/>
        </p:nvSpPr>
        <p:spPr>
          <a:xfrm>
            <a:off x="-318580" y="-141522"/>
            <a:ext cx="7881429" cy="896393"/>
          </a:xfrm>
          <a:prstGeom prst="rect">
            <a:avLst/>
          </a:prstGeom>
          <a:noFill/>
        </p:spPr>
        <p:txBody>
          <a:bodyPr wrap="square" lIns="34283" tIns="17142" rIns="34283" bIns="17142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1. Programmes classés par </a:t>
            </a:r>
          </a:p>
          <a:p>
            <a:pPr algn="ctr"/>
            <a:r>
              <a:rPr lang="fr-FR" sz="2800" b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territoires de proximité</a:t>
            </a:r>
            <a:endParaRPr lang="fr-FR" sz="2800" b="1" dirty="0">
              <a:gradFill flip="none" rotWithShape="1">
                <a:gsLst>
                  <a:gs pos="0">
                    <a:srgbClr val="182D67"/>
                  </a:gs>
                  <a:gs pos="100000">
                    <a:srgbClr val="209B38"/>
                  </a:gs>
                </a:gsLst>
                <a:lin ang="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38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/>
          <p:cNvSpPr txBox="1"/>
          <p:nvPr/>
        </p:nvSpPr>
        <p:spPr>
          <a:xfrm>
            <a:off x="1416324" y="1988075"/>
            <a:ext cx="6146527" cy="2574458"/>
          </a:xfrm>
          <a:prstGeom prst="rect">
            <a:avLst/>
          </a:prstGeom>
          <a:solidFill>
            <a:schemeClr val="bg1"/>
          </a:solidFill>
        </p:spPr>
        <p:txBody>
          <a:bodyPr wrap="square" lIns="28355" tIns="14178" rIns="28355" bIns="14178" rtlCol="0" anchor="t">
            <a:spAutoFit/>
          </a:bodyPr>
          <a:lstStyle/>
          <a:p>
            <a:pPr algn="ctr"/>
            <a:r>
              <a:rPr lang="fr-FR" sz="2647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ORGANISATION TERRITORIALE </a:t>
            </a:r>
          </a:p>
          <a:p>
            <a:pPr algn="ctr"/>
            <a:r>
              <a:rPr lang="fr-FR" sz="1985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pour</a:t>
            </a:r>
            <a:r>
              <a:rPr lang="fr-FR" sz="2647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fr-FR" sz="2647" b="1" dirty="0">
                <a:solidFill>
                  <a:srgbClr val="209B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L’ </a:t>
            </a:r>
            <a:r>
              <a:rPr lang="fr-FR" sz="2647" b="1" dirty="0">
                <a:solidFill>
                  <a:srgbClr val="DF1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APPUI </a:t>
            </a:r>
            <a:r>
              <a:rPr lang="fr-FR" sz="1985" b="1" dirty="0">
                <a:solidFill>
                  <a:srgbClr val="209B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et la </a:t>
            </a:r>
          </a:p>
          <a:p>
            <a:pPr algn="ctr"/>
            <a:r>
              <a:rPr lang="fr-FR" sz="2647" b="1" dirty="0">
                <a:solidFill>
                  <a:srgbClr val="DF1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COORDINATION</a:t>
            </a:r>
          </a:p>
          <a:p>
            <a:pPr algn="ctr"/>
            <a:r>
              <a:rPr lang="fr-FR" sz="1985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</a:p>
          <a:p>
            <a:pPr algn="ctr"/>
            <a:r>
              <a:rPr lang="fr-FR" sz="1985" b="1" dirty="0">
                <a:solidFill>
                  <a:srgbClr val="209B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l’Education Thérapeutique des Patients</a:t>
            </a:r>
          </a:p>
          <a:p>
            <a:pPr algn="ctr"/>
            <a:r>
              <a:rPr lang="fr-FR" sz="1985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fr-FR" sz="1985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ETP</a:t>
            </a:r>
            <a:r>
              <a:rPr lang="fr-FR" sz="1985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fr-FR" sz="1985" dirty="0">
              <a:solidFill>
                <a:srgbClr val="00FF00"/>
              </a:solidFill>
            </a:endParaRPr>
          </a:p>
        </p:txBody>
      </p:sp>
      <p:pic>
        <p:nvPicPr>
          <p:cNvPr id="3" name="Image 2" descr="formedegrad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b="15955"/>
          <a:stretch/>
        </p:blipFill>
        <p:spPr>
          <a:xfrm>
            <a:off x="-1" y="581613"/>
            <a:ext cx="2759384" cy="4210851"/>
          </a:xfrm>
          <a:prstGeom prst="rect">
            <a:avLst/>
          </a:prstGeom>
        </p:spPr>
      </p:pic>
      <p:pic>
        <p:nvPicPr>
          <p:cNvPr id="4" name="Image 3" descr="image-ronde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0"/>
          <a:stretch/>
        </p:blipFill>
        <p:spPr>
          <a:xfrm>
            <a:off x="-1" y="2554227"/>
            <a:ext cx="850947" cy="1156820"/>
          </a:xfrm>
          <a:prstGeom prst="rect">
            <a:avLst/>
          </a:prstGeom>
        </p:spPr>
      </p:pic>
      <p:pic>
        <p:nvPicPr>
          <p:cNvPr id="5" name="Image 4" descr="image-ronde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24" y="907509"/>
            <a:ext cx="1118208" cy="108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6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C2CCC24-0750-C722-ABF7-212B12068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7C75-D5F2-2B4F-870F-F2282D69C5B4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8" name="Zone de texte 8">
            <a:extLst>
              <a:ext uri="{FF2B5EF4-FFF2-40B4-BE49-F238E27FC236}">
                <a16:creationId xmlns:a16="http://schemas.microsoft.com/office/drawing/2014/main" id="{CBADCCDA-C476-EEC1-34DE-BE76F89FE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86" y="131742"/>
            <a:ext cx="7362648" cy="693018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75629" tIns="37814" rIns="75629" bIns="37814" numCol="1" anchor="t" anchorCtr="0" compatLnSpc="1">
            <a:prstTxWarp prst="textNoShape">
              <a:avLst/>
            </a:prstTxWarp>
          </a:bodyPr>
          <a:lstStyle/>
          <a:p>
            <a:pPr algn="ctr" defTabSz="75623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316" b="1" dirty="0">
                <a:solidFill>
                  <a:srgbClr val="182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UTTEP </a:t>
            </a:r>
            <a:r>
              <a:rPr lang="fr-FR" altLang="fr-FR" sz="2316" b="1" dirty="0">
                <a:solidFill>
                  <a:srgbClr val="209B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</a:t>
            </a:r>
            <a:r>
              <a:rPr lang="fr-FR" altLang="fr-FR" sz="2316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316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75623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89" b="1" dirty="0">
                <a:solidFill>
                  <a:srgbClr val="182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Interlocuteur unique pour la promotion de l’ETP sur le territoire</a:t>
            </a:r>
          </a:p>
          <a:p>
            <a:pPr algn="ctr" defTabSz="75623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89" b="1" dirty="0">
                <a:solidFill>
                  <a:srgbClr val="182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endParaRPr lang="fr-FR" altLang="fr-FR" sz="1489" b="1" dirty="0">
              <a:solidFill>
                <a:srgbClr val="182D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748274B2-1DBF-AB39-D7ED-EAFF7B7D1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868" y="-341835"/>
            <a:ext cx="152800" cy="30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5629" tIns="37814" rIns="75629" bIns="37814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489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506C2CDA-9F75-ECFF-EF3B-682E4D537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868" y="345502"/>
            <a:ext cx="152800" cy="76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5629" tIns="37814" rIns="75629" bIns="37814" numCol="1" anchor="ctr" anchorCtr="0" compatLnSpc="1">
            <a:prstTxWarp prst="textNoShape">
              <a:avLst/>
            </a:prstTxWarp>
            <a:spAutoFit/>
          </a:bodyPr>
          <a:lstStyle/>
          <a:p>
            <a:pPr defTabSz="756233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fr-FR" altLang="fr-FR" sz="1489">
                <a:latin typeface="Arial" panose="020B0604020202020204" pitchFamily="34" charset="0"/>
              </a:rPr>
            </a:br>
            <a:endParaRPr lang="fr-FR" altLang="fr-FR" sz="1489">
              <a:latin typeface="Arial" panose="020B0604020202020204" pitchFamily="34" charset="0"/>
            </a:endParaRPr>
          </a:p>
          <a:p>
            <a:pPr defTabSz="75623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489">
              <a:latin typeface="Arial" panose="020B0604020202020204" pitchFamily="34" charset="0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46523E87-D098-BE05-F99C-E8D5642A9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868" y="649155"/>
            <a:ext cx="152800" cy="53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5629" tIns="37814" rIns="75629" bIns="37814" numCol="1" anchor="ctr" anchorCtr="0" compatLnSpc="1">
            <a:prstTxWarp prst="textNoShape">
              <a:avLst/>
            </a:prstTxWarp>
            <a:spAutoFit/>
          </a:bodyPr>
          <a:lstStyle/>
          <a:p>
            <a:pPr defTabSz="75623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489">
              <a:latin typeface="Arial" panose="020B0604020202020204" pitchFamily="34" charset="0"/>
            </a:endParaRPr>
          </a:p>
          <a:p>
            <a:pPr defTabSz="75623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489">
              <a:latin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86F400B-8A4F-1037-AD35-93C572885A27}"/>
              </a:ext>
            </a:extLst>
          </p:cNvPr>
          <p:cNvSpPr txBox="1"/>
          <p:nvPr/>
        </p:nvSpPr>
        <p:spPr>
          <a:xfrm>
            <a:off x="5381142" y="4177080"/>
            <a:ext cx="2160925" cy="4644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744" b="1" i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* U</a:t>
            </a:r>
            <a:r>
              <a:rPr lang="fr-FR" sz="744" i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nité </a:t>
            </a:r>
            <a:r>
              <a:rPr lang="fr-FR" sz="744" b="1" i="1" dirty="0">
                <a:solidFill>
                  <a:srgbClr val="FF3399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744" i="1" dirty="0">
                <a:solidFill>
                  <a:srgbClr val="FF3399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erritoriale </a:t>
            </a:r>
            <a:r>
              <a:rPr lang="fr-FR" sz="744" b="1" i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744" i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ransversale </a:t>
            </a:r>
          </a:p>
          <a:p>
            <a:pPr algn="ctr"/>
            <a:r>
              <a:rPr lang="fr-FR" sz="744" i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d’</a:t>
            </a:r>
            <a:r>
              <a:rPr lang="fr-FR" sz="744" b="1" i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744" i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ducation thérapeutique des </a:t>
            </a:r>
            <a:r>
              <a:rPr lang="fr-FR" sz="744" b="1" i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fr-FR" sz="744" i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atients</a:t>
            </a:r>
          </a:p>
          <a:p>
            <a:endParaRPr lang="fr-FR" sz="930" dirty="0"/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235A7C44-AFFA-3337-602D-E5946AFC11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3054814"/>
              </p:ext>
            </p:extLst>
          </p:nvPr>
        </p:nvGraphicFramePr>
        <p:xfrm>
          <a:off x="259053" y="1019255"/>
          <a:ext cx="7044744" cy="3973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2">
            <a:extLst>
              <a:ext uri="{FF2B5EF4-FFF2-40B4-BE49-F238E27FC236}">
                <a16:creationId xmlns:a16="http://schemas.microsoft.com/office/drawing/2014/main" id="{68DD0DAB-3C60-33F5-A469-6859D63FDF0D}"/>
              </a:ext>
            </a:extLst>
          </p:cNvPr>
          <p:cNvSpPr txBox="1"/>
          <p:nvPr/>
        </p:nvSpPr>
        <p:spPr>
          <a:xfrm>
            <a:off x="3264630" y="2841203"/>
            <a:ext cx="1033590" cy="469527"/>
          </a:xfrm>
          <a:prstGeom prst="rect">
            <a:avLst/>
          </a:prstGeom>
          <a:noFill/>
        </p:spPr>
        <p:txBody>
          <a:bodyPr wrap="square" lIns="28355" tIns="14178" rIns="28355" bIns="14178" rtlCol="0">
            <a:noAutofit/>
          </a:bodyPr>
          <a:lstStyle/>
          <a:p>
            <a:pPr algn="ctr">
              <a:lnSpc>
                <a:spcPct val="107000"/>
              </a:lnSpc>
              <a:spcAft>
                <a:spcPts val="662"/>
              </a:spcAft>
            </a:pPr>
            <a:r>
              <a:rPr lang="fr-FR" sz="1489" dirty="0">
                <a:gradFill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fr-FR" sz="1489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489" dirty="0">
                <a:gradFill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TEP 47*</a:t>
            </a:r>
            <a:endParaRPr lang="fr-FR" sz="91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6ECBC978-4D8E-3940-5D2B-B1B23B423A09}"/>
              </a:ext>
            </a:extLst>
          </p:cNvPr>
          <p:cNvSpPr/>
          <p:nvPr/>
        </p:nvSpPr>
        <p:spPr>
          <a:xfrm>
            <a:off x="3672369" y="1019255"/>
            <a:ext cx="3817549" cy="4138528"/>
          </a:xfrm>
          <a:prstGeom prst="arc">
            <a:avLst>
              <a:gd name="adj1" fmla="val 15479642"/>
              <a:gd name="adj2" fmla="val 583214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489">
              <a:solidFill>
                <a:srgbClr val="FF3399"/>
              </a:solidFill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419F63BA-722A-AA39-0FB0-C872BD75DCA8}"/>
              </a:ext>
            </a:extLst>
          </p:cNvPr>
          <p:cNvSpPr/>
          <p:nvPr/>
        </p:nvSpPr>
        <p:spPr>
          <a:xfrm rot="13702368">
            <a:off x="420528" y="2273871"/>
            <a:ext cx="2407644" cy="2075960"/>
          </a:xfrm>
          <a:prstGeom prst="arc">
            <a:avLst>
              <a:gd name="adj1" fmla="val 17488142"/>
              <a:gd name="adj2" fmla="val 20944294"/>
            </a:avLst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7D1FEC9-150E-B07F-5A5D-3949EE2E0461}"/>
              </a:ext>
            </a:extLst>
          </p:cNvPr>
          <p:cNvSpPr txBox="1"/>
          <p:nvPr/>
        </p:nvSpPr>
        <p:spPr>
          <a:xfrm>
            <a:off x="4215930" y="1594290"/>
            <a:ext cx="3840401" cy="264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5623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117" b="1" dirty="0">
                <a:solidFill>
                  <a:srgbClr val="182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D90067-701F-9E90-96B4-B82694067A72}"/>
              </a:ext>
            </a:extLst>
          </p:cNvPr>
          <p:cNvSpPr txBox="1"/>
          <p:nvPr/>
        </p:nvSpPr>
        <p:spPr>
          <a:xfrm>
            <a:off x="5198423" y="1930914"/>
            <a:ext cx="765440" cy="20685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744" b="1" i="1" dirty="0">
                <a:solidFill>
                  <a:srgbClr val="002060"/>
                </a:solidFill>
              </a:rPr>
              <a:t>Formation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78EB31C-65B4-F517-00FC-E1F863C24661}"/>
              </a:ext>
            </a:extLst>
          </p:cNvPr>
          <p:cNvSpPr txBox="1"/>
          <p:nvPr/>
        </p:nvSpPr>
        <p:spPr>
          <a:xfrm>
            <a:off x="1624350" y="1735323"/>
            <a:ext cx="1089135" cy="3213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744" b="1" dirty="0">
                <a:solidFill>
                  <a:srgbClr val="002060"/>
                </a:solidFill>
              </a:rPr>
              <a:t>Accompagnement</a:t>
            </a:r>
          </a:p>
          <a:p>
            <a:r>
              <a:rPr lang="fr-FR" sz="744" b="1" dirty="0">
                <a:solidFill>
                  <a:srgbClr val="002060"/>
                </a:solidFill>
              </a:rPr>
              <a:t>    Coordination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AEECDC3-2377-31E2-94F5-2BC4F12DFC30}"/>
              </a:ext>
            </a:extLst>
          </p:cNvPr>
          <p:cNvSpPr txBox="1"/>
          <p:nvPr/>
        </p:nvSpPr>
        <p:spPr>
          <a:xfrm>
            <a:off x="3410151" y="3382424"/>
            <a:ext cx="854544" cy="20685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744" b="1" i="1" dirty="0">
                <a:solidFill>
                  <a:srgbClr val="002060"/>
                </a:solidFill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481359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 : coins arrondis 215">
            <a:extLst>
              <a:ext uri="{FF2B5EF4-FFF2-40B4-BE49-F238E27FC236}">
                <a16:creationId xmlns:a16="http://schemas.microsoft.com/office/drawing/2014/main" id="{58273C4B-5172-B369-AFD4-FA9EA423CC90}"/>
              </a:ext>
            </a:extLst>
          </p:cNvPr>
          <p:cNvSpPr/>
          <p:nvPr/>
        </p:nvSpPr>
        <p:spPr>
          <a:xfrm>
            <a:off x="341380" y="2575644"/>
            <a:ext cx="6710337" cy="44799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30" dirty="0"/>
          </a:p>
        </p:txBody>
      </p:sp>
      <p:sp>
        <p:nvSpPr>
          <p:cNvPr id="210" name="Flèche : bas 209">
            <a:extLst>
              <a:ext uri="{FF2B5EF4-FFF2-40B4-BE49-F238E27FC236}">
                <a16:creationId xmlns:a16="http://schemas.microsoft.com/office/drawing/2014/main" id="{71DF1D16-43C4-6207-6382-1BC8AD52A925}"/>
              </a:ext>
            </a:extLst>
          </p:cNvPr>
          <p:cNvSpPr/>
          <p:nvPr/>
        </p:nvSpPr>
        <p:spPr>
          <a:xfrm>
            <a:off x="4694155" y="3031912"/>
            <a:ext cx="606797" cy="187403"/>
          </a:xfrm>
          <a:prstGeom prst="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30"/>
          </a:p>
        </p:txBody>
      </p:sp>
      <p:sp>
        <p:nvSpPr>
          <p:cNvPr id="90" name="Flèche : bas 89">
            <a:extLst>
              <a:ext uri="{FF2B5EF4-FFF2-40B4-BE49-F238E27FC236}">
                <a16:creationId xmlns:a16="http://schemas.microsoft.com/office/drawing/2014/main" id="{BF9BE34F-B60D-F774-F419-251F84A503E2}"/>
              </a:ext>
            </a:extLst>
          </p:cNvPr>
          <p:cNvSpPr/>
          <p:nvPr/>
        </p:nvSpPr>
        <p:spPr>
          <a:xfrm>
            <a:off x="2338323" y="3030808"/>
            <a:ext cx="606797" cy="216778"/>
          </a:xfrm>
          <a:prstGeom prst="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30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C0C73BCB-CB88-CAC3-2B60-069B7DF03BD9}"/>
              </a:ext>
            </a:extLst>
          </p:cNvPr>
          <p:cNvSpPr/>
          <p:nvPr/>
        </p:nvSpPr>
        <p:spPr>
          <a:xfrm>
            <a:off x="4681953" y="3214072"/>
            <a:ext cx="2831810" cy="151150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3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7675DFF-79BC-A06F-4D0A-FBFCF5FA524B}"/>
              </a:ext>
            </a:extLst>
          </p:cNvPr>
          <p:cNvSpPr/>
          <p:nvPr/>
        </p:nvSpPr>
        <p:spPr>
          <a:xfrm>
            <a:off x="2296441" y="4291546"/>
            <a:ext cx="1532671" cy="140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E3EE821-683A-3C01-3783-A4239DE2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7C75-D5F2-2B4F-870F-F2282D69C5B4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B5585C-ED0A-1B0E-D4AB-465CED5FC85E}"/>
              </a:ext>
            </a:extLst>
          </p:cNvPr>
          <p:cNvSpPr txBox="1"/>
          <p:nvPr/>
        </p:nvSpPr>
        <p:spPr>
          <a:xfrm>
            <a:off x="1445410" y="615565"/>
            <a:ext cx="4137843" cy="359650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737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LOGIGRAMME organisation ETP 47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69A1A5-4990-8BB0-A58A-5E8BFD00889A}"/>
              </a:ext>
            </a:extLst>
          </p:cNvPr>
          <p:cNvSpPr/>
          <p:nvPr/>
        </p:nvSpPr>
        <p:spPr>
          <a:xfrm>
            <a:off x="566598" y="950016"/>
            <a:ext cx="6539181" cy="421770"/>
          </a:xfrm>
          <a:prstGeom prst="rect">
            <a:avLst/>
          </a:prstGeom>
          <a:solidFill>
            <a:schemeClr val="bg1"/>
          </a:solidFill>
          <a:ln>
            <a:solidFill>
              <a:srgbClr val="209B3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>
              <a:solidFill>
                <a:srgbClr val="00B05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81275C-A5BC-8B21-EFB7-75A8C3EEE60B}"/>
              </a:ext>
            </a:extLst>
          </p:cNvPr>
          <p:cNvSpPr txBox="1"/>
          <p:nvPr/>
        </p:nvSpPr>
        <p:spPr>
          <a:xfrm>
            <a:off x="712276" y="1019035"/>
            <a:ext cx="6372292" cy="32149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489" b="1" dirty="0">
                <a:solidFill>
                  <a:srgbClr val="182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UTTEP 47 </a:t>
            </a:r>
            <a:r>
              <a:rPr lang="fr-FR" sz="1489" dirty="0">
                <a:solidFill>
                  <a:srgbClr val="182D67"/>
                </a:solidFill>
              </a:rPr>
              <a:t>– INSTANCE DE </a:t>
            </a:r>
            <a:r>
              <a:rPr lang="fr-FR" sz="1489" b="1" dirty="0">
                <a:solidFill>
                  <a:srgbClr val="182D67"/>
                </a:solidFill>
              </a:rPr>
              <a:t>PILOTAGE DEPARTEMENTALE de l’ETP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DCCCEA94-0B9E-5F65-5986-57DC5D1B0CC7}"/>
              </a:ext>
            </a:extLst>
          </p:cNvPr>
          <p:cNvSpPr/>
          <p:nvPr/>
        </p:nvSpPr>
        <p:spPr>
          <a:xfrm>
            <a:off x="4467583" y="2664171"/>
            <a:ext cx="2384899" cy="28093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30" dirty="0">
                <a:solidFill>
                  <a:srgbClr val="002060"/>
                </a:solidFill>
              </a:rPr>
              <a:t>Qualité - Formation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FEF4E442-3F84-F45B-13C3-85EB8001572C}"/>
              </a:ext>
            </a:extLst>
          </p:cNvPr>
          <p:cNvSpPr/>
          <p:nvPr/>
        </p:nvSpPr>
        <p:spPr>
          <a:xfrm>
            <a:off x="2394313" y="2680364"/>
            <a:ext cx="2559672" cy="26949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30" dirty="0">
                <a:solidFill>
                  <a:srgbClr val="002060"/>
                </a:solidFill>
              </a:rPr>
              <a:t>Promotion/ Communication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20B9EBC-CF9E-E1A0-D9FC-90B91CDE2BF3}"/>
              </a:ext>
            </a:extLst>
          </p:cNvPr>
          <p:cNvSpPr/>
          <p:nvPr/>
        </p:nvSpPr>
        <p:spPr>
          <a:xfrm>
            <a:off x="217305" y="2719658"/>
            <a:ext cx="2680680" cy="1873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30" dirty="0">
                <a:solidFill>
                  <a:srgbClr val="002060"/>
                </a:solidFill>
              </a:rPr>
              <a:t>Appui, Accompagnement, Coordination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865253E-E883-8E6E-A442-E96352CF3CEF}"/>
              </a:ext>
            </a:extLst>
          </p:cNvPr>
          <p:cNvSpPr/>
          <p:nvPr/>
        </p:nvSpPr>
        <p:spPr>
          <a:xfrm>
            <a:off x="2206082" y="1690636"/>
            <a:ext cx="3115434" cy="196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3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Développement stratégique en lien avec la DD ARS</a:t>
            </a:r>
            <a:endParaRPr lang="fr-FR" sz="93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99CE1E9-95A5-47FB-F661-1EB79B9340B9}"/>
              </a:ext>
            </a:extLst>
          </p:cNvPr>
          <p:cNvSpPr/>
          <p:nvPr/>
        </p:nvSpPr>
        <p:spPr>
          <a:xfrm>
            <a:off x="7230245" y="612473"/>
            <a:ext cx="301291" cy="1130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r-FR" sz="93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COPIL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F3020F1-5048-0669-53B8-50659E930786}"/>
              </a:ext>
            </a:extLst>
          </p:cNvPr>
          <p:cNvSpPr/>
          <p:nvPr/>
        </p:nvSpPr>
        <p:spPr>
          <a:xfrm>
            <a:off x="7235862" y="1955499"/>
            <a:ext cx="295673" cy="1329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r-FR" sz="93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COTECH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10834B9-49FB-4F83-B748-437871242D54}"/>
              </a:ext>
            </a:extLst>
          </p:cNvPr>
          <p:cNvSpPr/>
          <p:nvPr/>
        </p:nvSpPr>
        <p:spPr>
          <a:xfrm>
            <a:off x="1736759" y="1406671"/>
            <a:ext cx="3645730" cy="852735"/>
          </a:xfrm>
          <a:prstGeom prst="rect">
            <a:avLst/>
          </a:prstGeom>
          <a:noFill/>
          <a:ln w="28575">
            <a:solidFill>
              <a:srgbClr val="DF1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695001E-190B-60A5-022B-E7E06FAD4491}"/>
              </a:ext>
            </a:extLst>
          </p:cNvPr>
          <p:cNvSpPr txBox="1"/>
          <p:nvPr/>
        </p:nvSpPr>
        <p:spPr>
          <a:xfrm>
            <a:off x="2211770" y="1405368"/>
            <a:ext cx="2523573" cy="321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89" b="1" dirty="0">
                <a:solidFill>
                  <a:srgbClr val="182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UTTEP 47</a:t>
            </a:r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E04D9567-DE8C-0AB6-2E85-CA4130E98244}"/>
              </a:ext>
            </a:extLst>
          </p:cNvPr>
          <p:cNvCxnSpPr>
            <a:cxnSpLocks/>
          </p:cNvCxnSpPr>
          <p:nvPr/>
        </p:nvCxnSpPr>
        <p:spPr>
          <a:xfrm>
            <a:off x="-11925" y="2532114"/>
            <a:ext cx="7209304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6E8D29B-55B7-6A98-7FD7-D2725B109384}"/>
              </a:ext>
            </a:extLst>
          </p:cNvPr>
          <p:cNvSpPr/>
          <p:nvPr/>
        </p:nvSpPr>
        <p:spPr>
          <a:xfrm>
            <a:off x="134169" y="3219316"/>
            <a:ext cx="4527727" cy="1495944"/>
          </a:xfrm>
          <a:prstGeom prst="rect">
            <a:avLst/>
          </a:prstGeom>
          <a:solidFill>
            <a:schemeClr val="bg1"/>
          </a:solidFill>
          <a:ln w="28575">
            <a:solidFill>
              <a:srgbClr val="209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5DDABA0-F6C0-744E-DF99-17C0DF3C1D6C}"/>
              </a:ext>
            </a:extLst>
          </p:cNvPr>
          <p:cNvSpPr/>
          <p:nvPr/>
        </p:nvSpPr>
        <p:spPr>
          <a:xfrm>
            <a:off x="2065431" y="4258324"/>
            <a:ext cx="429202" cy="42271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F736C7E-86CE-0373-C0C5-C7F989564D0E}"/>
              </a:ext>
            </a:extLst>
          </p:cNvPr>
          <p:cNvSpPr txBox="1"/>
          <p:nvPr/>
        </p:nvSpPr>
        <p:spPr>
          <a:xfrm>
            <a:off x="132485" y="3250504"/>
            <a:ext cx="4535165" cy="2323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Référent (e)s  des POLES ETP des Etablissements sanitaires</a:t>
            </a:r>
            <a:endParaRPr lang="fr-FR" sz="910" dirty="0">
              <a:solidFill>
                <a:srgbClr val="002060"/>
              </a:solidFill>
              <a:highlight>
                <a:srgbClr val="C0C0C0"/>
              </a:highlight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A8DD211F-7DB6-741A-EF99-ED1BBA8081E2}"/>
              </a:ext>
            </a:extLst>
          </p:cNvPr>
          <p:cNvSpPr/>
          <p:nvPr/>
        </p:nvSpPr>
        <p:spPr>
          <a:xfrm>
            <a:off x="3024588" y="4275289"/>
            <a:ext cx="414674" cy="42271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6D4DE0C0-6FE7-A50B-B52A-ECA9DC11B4C2}"/>
              </a:ext>
            </a:extLst>
          </p:cNvPr>
          <p:cNvSpPr/>
          <p:nvPr/>
        </p:nvSpPr>
        <p:spPr>
          <a:xfrm>
            <a:off x="293433" y="4217640"/>
            <a:ext cx="429202" cy="42271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77CA6B0-9FAC-28A9-AD12-A15D1ED35FAA}"/>
              </a:ext>
            </a:extLst>
          </p:cNvPr>
          <p:cNvCxnSpPr>
            <a:cxnSpLocks/>
          </p:cNvCxnSpPr>
          <p:nvPr/>
        </p:nvCxnSpPr>
        <p:spPr>
          <a:xfrm flipH="1">
            <a:off x="477674" y="4043622"/>
            <a:ext cx="8664" cy="206462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B6331B7-D2E8-B5A8-90C4-6904567565AC}"/>
              </a:ext>
            </a:extLst>
          </p:cNvPr>
          <p:cNvCxnSpPr>
            <a:cxnSpLocks/>
          </p:cNvCxnSpPr>
          <p:nvPr/>
        </p:nvCxnSpPr>
        <p:spPr>
          <a:xfrm flipH="1">
            <a:off x="2280032" y="4087415"/>
            <a:ext cx="8664" cy="206462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AEEBC5EA-C3D7-7B9F-B9E2-6B72E028ECBD}"/>
              </a:ext>
            </a:extLst>
          </p:cNvPr>
          <p:cNvCxnSpPr>
            <a:cxnSpLocks/>
          </p:cNvCxnSpPr>
          <p:nvPr/>
        </p:nvCxnSpPr>
        <p:spPr>
          <a:xfrm flipH="1">
            <a:off x="3241756" y="4073626"/>
            <a:ext cx="8664" cy="206462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691C3AC-8297-AF33-56CA-76A60EB43084}"/>
              </a:ext>
            </a:extLst>
          </p:cNvPr>
          <p:cNvSpPr/>
          <p:nvPr/>
        </p:nvSpPr>
        <p:spPr>
          <a:xfrm>
            <a:off x="178015" y="3904756"/>
            <a:ext cx="785156" cy="149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30" b="1" dirty="0"/>
              <a:t>CHAN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DB73CA-81D4-C1FC-563D-F6FA7B61218E}"/>
              </a:ext>
            </a:extLst>
          </p:cNvPr>
          <p:cNvSpPr/>
          <p:nvPr/>
        </p:nvSpPr>
        <p:spPr>
          <a:xfrm>
            <a:off x="1198395" y="3875522"/>
            <a:ext cx="494031" cy="178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30" b="1" dirty="0"/>
              <a:t>CHD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4A3FFD5-8514-2FDD-104C-5F2D5922D6FE}"/>
              </a:ext>
            </a:extLst>
          </p:cNvPr>
          <p:cNvSpPr/>
          <p:nvPr/>
        </p:nvSpPr>
        <p:spPr>
          <a:xfrm>
            <a:off x="2054840" y="3874408"/>
            <a:ext cx="494031" cy="178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30" b="1" dirty="0"/>
              <a:t>CESH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E239B11-D2DC-2C81-A068-A3B170400874}"/>
              </a:ext>
            </a:extLst>
          </p:cNvPr>
          <p:cNvSpPr/>
          <p:nvPr/>
        </p:nvSpPr>
        <p:spPr>
          <a:xfrm>
            <a:off x="2945120" y="3852170"/>
            <a:ext cx="593273" cy="206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30" b="1" dirty="0"/>
              <a:t>CHICMT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3BB5C62-4A85-AF85-CA2C-F982FDD7C799}"/>
              </a:ext>
            </a:extLst>
          </p:cNvPr>
          <p:cNvSpPr/>
          <p:nvPr/>
        </p:nvSpPr>
        <p:spPr>
          <a:xfrm>
            <a:off x="3866003" y="3852170"/>
            <a:ext cx="593273" cy="206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30" b="1" dirty="0"/>
              <a:t>PSV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C8FE8D65-9DC2-F8F0-BE67-EFBDFF0F20BF}"/>
              </a:ext>
            </a:extLst>
          </p:cNvPr>
          <p:cNvSpPr/>
          <p:nvPr/>
        </p:nvSpPr>
        <p:spPr>
          <a:xfrm>
            <a:off x="3961054" y="4193878"/>
            <a:ext cx="414674" cy="42271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6C0B0080-06E7-A779-A859-BFF7BFA78923}"/>
              </a:ext>
            </a:extLst>
          </p:cNvPr>
          <p:cNvSpPr/>
          <p:nvPr/>
        </p:nvSpPr>
        <p:spPr>
          <a:xfrm>
            <a:off x="1217305" y="4214675"/>
            <a:ext cx="429202" cy="42271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804DCBB-2041-8AFF-C67B-76D49CAE0B69}"/>
              </a:ext>
            </a:extLst>
          </p:cNvPr>
          <p:cNvCxnSpPr>
            <a:cxnSpLocks/>
          </p:cNvCxnSpPr>
          <p:nvPr/>
        </p:nvCxnSpPr>
        <p:spPr>
          <a:xfrm flipH="1">
            <a:off x="1419790" y="4091623"/>
            <a:ext cx="8452" cy="201424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ZoneTexte 176">
            <a:extLst>
              <a:ext uri="{FF2B5EF4-FFF2-40B4-BE49-F238E27FC236}">
                <a16:creationId xmlns:a16="http://schemas.microsoft.com/office/drawing/2014/main" id="{142B595A-6CC3-5339-A85B-E44ACD512189}"/>
              </a:ext>
            </a:extLst>
          </p:cNvPr>
          <p:cNvSpPr txBox="1"/>
          <p:nvPr/>
        </p:nvSpPr>
        <p:spPr>
          <a:xfrm>
            <a:off x="4671522" y="3237572"/>
            <a:ext cx="2803502" cy="2323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Coordinateurs des  programmes ville</a:t>
            </a:r>
            <a:endParaRPr lang="fr-FR" sz="910" dirty="0">
              <a:solidFill>
                <a:srgbClr val="002060"/>
              </a:solidFill>
              <a:highlight>
                <a:srgbClr val="C0C0C0"/>
              </a:highlight>
            </a:endParaRPr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138AA999-29A4-B12F-497C-D021A548B52B}"/>
              </a:ext>
            </a:extLst>
          </p:cNvPr>
          <p:cNvSpPr/>
          <p:nvPr/>
        </p:nvSpPr>
        <p:spPr>
          <a:xfrm>
            <a:off x="5743935" y="4129390"/>
            <a:ext cx="610066" cy="54577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cxnSp>
        <p:nvCxnSpPr>
          <p:cNvPr id="187" name="Connecteur droit avec flèche 186">
            <a:extLst>
              <a:ext uri="{FF2B5EF4-FFF2-40B4-BE49-F238E27FC236}">
                <a16:creationId xmlns:a16="http://schemas.microsoft.com/office/drawing/2014/main" id="{8D3636B2-63B4-4B08-0D43-F35992989EE3}"/>
              </a:ext>
            </a:extLst>
          </p:cNvPr>
          <p:cNvCxnSpPr>
            <a:cxnSpLocks/>
            <a:endCxn id="186" idx="0"/>
          </p:cNvCxnSpPr>
          <p:nvPr/>
        </p:nvCxnSpPr>
        <p:spPr>
          <a:xfrm>
            <a:off x="5996053" y="3991686"/>
            <a:ext cx="52915" cy="137704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>
            <a:extLst>
              <a:ext uri="{FF2B5EF4-FFF2-40B4-BE49-F238E27FC236}">
                <a16:creationId xmlns:a16="http://schemas.microsoft.com/office/drawing/2014/main" id="{D2DD8E77-C4F0-1A87-A10D-9F41488C278B}"/>
              </a:ext>
            </a:extLst>
          </p:cNvPr>
          <p:cNvSpPr/>
          <p:nvPr/>
        </p:nvSpPr>
        <p:spPr>
          <a:xfrm>
            <a:off x="4783509" y="3852395"/>
            <a:ext cx="2645173" cy="195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30" b="1" dirty="0"/>
              <a:t>Hors établissements sanitaires</a:t>
            </a:r>
          </a:p>
        </p:txBody>
      </p:sp>
      <p:cxnSp>
        <p:nvCxnSpPr>
          <p:cNvPr id="212" name="Connecteur droit 211">
            <a:extLst>
              <a:ext uri="{FF2B5EF4-FFF2-40B4-BE49-F238E27FC236}">
                <a16:creationId xmlns:a16="http://schemas.microsoft.com/office/drawing/2014/main" id="{45B0040E-84DE-3D1E-2830-8B613808DA96}"/>
              </a:ext>
            </a:extLst>
          </p:cNvPr>
          <p:cNvCxnSpPr>
            <a:cxnSpLocks/>
          </p:cNvCxnSpPr>
          <p:nvPr/>
        </p:nvCxnSpPr>
        <p:spPr>
          <a:xfrm>
            <a:off x="895220" y="4706473"/>
            <a:ext cx="2886205" cy="31808"/>
          </a:xfrm>
          <a:prstGeom prst="line">
            <a:avLst/>
          </a:prstGeom>
          <a:ln w="38100">
            <a:solidFill>
              <a:srgbClr val="DF1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cteur droit 213">
            <a:extLst>
              <a:ext uri="{FF2B5EF4-FFF2-40B4-BE49-F238E27FC236}">
                <a16:creationId xmlns:a16="http://schemas.microsoft.com/office/drawing/2014/main" id="{40915982-6049-9E84-B00A-73CB49E3E3C5}"/>
              </a:ext>
            </a:extLst>
          </p:cNvPr>
          <p:cNvCxnSpPr>
            <a:cxnSpLocks/>
          </p:cNvCxnSpPr>
          <p:nvPr/>
        </p:nvCxnSpPr>
        <p:spPr>
          <a:xfrm flipV="1">
            <a:off x="5382489" y="4715900"/>
            <a:ext cx="1549001" cy="480"/>
          </a:xfrm>
          <a:prstGeom prst="line">
            <a:avLst/>
          </a:prstGeom>
          <a:ln w="38100">
            <a:solidFill>
              <a:srgbClr val="DF1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4CF233A3-AAE3-E8A8-5138-B94311C16A6C}"/>
              </a:ext>
            </a:extLst>
          </p:cNvPr>
          <p:cNvSpPr/>
          <p:nvPr/>
        </p:nvSpPr>
        <p:spPr>
          <a:xfrm rot="5400000">
            <a:off x="3419833" y="2140584"/>
            <a:ext cx="229101" cy="458830"/>
          </a:xfrm>
          <a:prstGeom prst="homePlate">
            <a:avLst/>
          </a:prstGeom>
          <a:solidFill>
            <a:srgbClr val="00B050"/>
          </a:solidFill>
          <a:ln w="38100">
            <a:solidFill>
              <a:srgbClr val="DF1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3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67FAD16-4676-FFE1-7A51-64A261179985}"/>
              </a:ext>
            </a:extLst>
          </p:cNvPr>
          <p:cNvSpPr txBox="1"/>
          <p:nvPr/>
        </p:nvSpPr>
        <p:spPr>
          <a:xfrm>
            <a:off x="1624272" y="1854852"/>
            <a:ext cx="3837799" cy="235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930" b="1" dirty="0">
                <a:solidFill>
                  <a:srgbClr val="00B050"/>
                </a:solidFill>
              </a:rPr>
              <a:t>Chargée du développement et de la coordination territoriale de l’ETP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87A5FED-D43B-21CC-554D-77E23A6FB71C}"/>
              </a:ext>
            </a:extLst>
          </p:cNvPr>
          <p:cNvSpPr txBox="1"/>
          <p:nvPr/>
        </p:nvSpPr>
        <p:spPr>
          <a:xfrm>
            <a:off x="1053889" y="3447900"/>
            <a:ext cx="80673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58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Sandrine FERNANDES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F073B0D-56BD-D73C-947E-DA7BBA8A25DB}"/>
              </a:ext>
            </a:extLst>
          </p:cNvPr>
          <p:cNvSpPr txBox="1"/>
          <p:nvPr/>
        </p:nvSpPr>
        <p:spPr>
          <a:xfrm>
            <a:off x="53646" y="3431287"/>
            <a:ext cx="1000243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58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Béatrice VOISIN FAUGERES</a:t>
            </a:r>
          </a:p>
          <a:p>
            <a:pPr algn="ctr"/>
            <a:r>
              <a:rPr lang="fr-FR" sz="558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Laura BADEL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364CC54-17AE-1F00-ACE8-6094BCA3AA21}"/>
              </a:ext>
            </a:extLst>
          </p:cNvPr>
          <p:cNvSpPr txBox="1"/>
          <p:nvPr/>
        </p:nvSpPr>
        <p:spPr>
          <a:xfrm>
            <a:off x="1977564" y="3442865"/>
            <a:ext cx="674399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58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Maryon FULCHIC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823C4D7-01E0-5A20-58C7-11BE3D880FEA}"/>
              </a:ext>
            </a:extLst>
          </p:cNvPr>
          <p:cNvSpPr txBox="1"/>
          <p:nvPr/>
        </p:nvSpPr>
        <p:spPr>
          <a:xfrm>
            <a:off x="2768903" y="3419159"/>
            <a:ext cx="960508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58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Stéphanie HEBRARD</a:t>
            </a:r>
          </a:p>
          <a:p>
            <a:pPr algn="ctr"/>
            <a:r>
              <a:rPr lang="fr-FR" sz="558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Catherine DEJEAN-ALVES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F90FFDD-41F6-5593-C789-C2E34A517120}"/>
              </a:ext>
            </a:extLst>
          </p:cNvPr>
          <p:cNvSpPr txBox="1"/>
          <p:nvPr/>
        </p:nvSpPr>
        <p:spPr>
          <a:xfrm>
            <a:off x="3680862" y="3412210"/>
            <a:ext cx="870495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58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Pascale DESPRAT</a:t>
            </a:r>
          </a:p>
          <a:p>
            <a:pPr algn="ctr"/>
            <a:r>
              <a:rPr lang="fr-FR" sz="558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Françoise GUEYDON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1DAC10-E4A3-2DF9-CB6F-4FBA04B64268}"/>
              </a:ext>
            </a:extLst>
          </p:cNvPr>
          <p:cNvSpPr/>
          <p:nvPr/>
        </p:nvSpPr>
        <p:spPr>
          <a:xfrm>
            <a:off x="178746" y="3677364"/>
            <a:ext cx="4263952" cy="2172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44" i="1" dirty="0">
                <a:solidFill>
                  <a:srgbClr val="002060"/>
                </a:solidFill>
              </a:rPr>
              <a:t>Appuis et coordination , promotion/communication, remontées des besoins de formations ETP, </a:t>
            </a:r>
            <a:r>
              <a:rPr lang="fr-FR" sz="744" b="1" i="1" dirty="0">
                <a:solidFill>
                  <a:srgbClr val="002060"/>
                </a:solidFill>
              </a:rPr>
              <a:t>à l’intérieur de leurs établissements,</a:t>
            </a:r>
            <a:r>
              <a:rPr lang="fr-FR" sz="744" i="1" dirty="0">
                <a:solidFill>
                  <a:srgbClr val="002060"/>
                </a:solidFill>
              </a:rPr>
              <a:t> en collaboration avec </a:t>
            </a:r>
            <a:r>
              <a:rPr lang="fr-FR" sz="744" b="1" i="1" dirty="0">
                <a:solidFill>
                  <a:srgbClr val="002060"/>
                </a:solidFill>
              </a:rPr>
              <a:t>l’UTTEP 47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F83384A-0E29-1D99-968F-1AA6D0BEB34C}"/>
              </a:ext>
            </a:extLst>
          </p:cNvPr>
          <p:cNvSpPr txBox="1"/>
          <p:nvPr/>
        </p:nvSpPr>
        <p:spPr>
          <a:xfrm>
            <a:off x="185237" y="4219703"/>
            <a:ext cx="648850" cy="39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2" dirty="0"/>
              <a:t>Equipes</a:t>
            </a:r>
          </a:p>
          <a:p>
            <a:pPr algn="ctr"/>
            <a:r>
              <a:rPr lang="fr-FR" sz="662" dirty="0"/>
              <a:t>Programmes</a:t>
            </a:r>
          </a:p>
          <a:p>
            <a:pPr algn="ctr"/>
            <a:r>
              <a:rPr lang="fr-FR" sz="662" dirty="0"/>
              <a:t>ETP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C9386F8-090F-BF48-64DA-46FFF668DF63}"/>
              </a:ext>
            </a:extLst>
          </p:cNvPr>
          <p:cNvSpPr txBox="1"/>
          <p:nvPr/>
        </p:nvSpPr>
        <p:spPr>
          <a:xfrm>
            <a:off x="1116376" y="4234254"/>
            <a:ext cx="620382" cy="39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2" dirty="0"/>
              <a:t>Equipes</a:t>
            </a:r>
          </a:p>
          <a:p>
            <a:pPr algn="ctr"/>
            <a:r>
              <a:rPr lang="fr-FR" sz="662" dirty="0"/>
              <a:t>Programmes ETP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546D175-A4F1-7291-3A6D-5424422BD321}"/>
              </a:ext>
            </a:extLst>
          </p:cNvPr>
          <p:cNvSpPr txBox="1"/>
          <p:nvPr/>
        </p:nvSpPr>
        <p:spPr>
          <a:xfrm>
            <a:off x="1954425" y="4291546"/>
            <a:ext cx="625534" cy="39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2" dirty="0"/>
              <a:t>Equipes</a:t>
            </a:r>
          </a:p>
          <a:p>
            <a:pPr algn="ctr"/>
            <a:r>
              <a:rPr lang="fr-FR" sz="662" dirty="0"/>
              <a:t>Programmes ETP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FA57C54E-9F59-23E8-D979-A095437FC395}"/>
              </a:ext>
            </a:extLst>
          </p:cNvPr>
          <p:cNvSpPr txBox="1"/>
          <p:nvPr/>
        </p:nvSpPr>
        <p:spPr>
          <a:xfrm>
            <a:off x="5660033" y="4194040"/>
            <a:ext cx="765120" cy="39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2" dirty="0"/>
              <a:t>Equipes</a:t>
            </a:r>
          </a:p>
          <a:p>
            <a:pPr algn="ctr"/>
            <a:r>
              <a:rPr lang="fr-FR" sz="662" dirty="0"/>
              <a:t>Programmes </a:t>
            </a:r>
          </a:p>
          <a:p>
            <a:pPr algn="ctr"/>
            <a:r>
              <a:rPr lang="fr-FR" sz="662" dirty="0"/>
              <a:t>ETP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BD0BFE-6F56-3296-770B-5913FB8D7B7B}"/>
              </a:ext>
            </a:extLst>
          </p:cNvPr>
          <p:cNvSpPr/>
          <p:nvPr/>
        </p:nvSpPr>
        <p:spPr>
          <a:xfrm>
            <a:off x="4851366" y="3624728"/>
            <a:ext cx="2485541" cy="1357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58" b="1" dirty="0">
                <a:solidFill>
                  <a:srgbClr val="002060"/>
                </a:solidFill>
              </a:rPr>
              <a:t>UTTEP 47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9C8E6B53-8608-B878-F03B-640553832A7F}"/>
              </a:ext>
            </a:extLst>
          </p:cNvPr>
          <p:cNvSpPr txBox="1"/>
          <p:nvPr/>
        </p:nvSpPr>
        <p:spPr>
          <a:xfrm>
            <a:off x="2918362" y="4301706"/>
            <a:ext cx="665871" cy="39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2" dirty="0"/>
              <a:t>Equipes</a:t>
            </a:r>
          </a:p>
          <a:p>
            <a:pPr algn="ctr"/>
            <a:r>
              <a:rPr lang="fr-FR" sz="662" dirty="0"/>
              <a:t>Programmes ETP</a:t>
            </a:r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0D0A27D0-D594-DA04-7473-232D1B1682A5}"/>
              </a:ext>
            </a:extLst>
          </p:cNvPr>
          <p:cNvCxnSpPr>
            <a:cxnSpLocks/>
          </p:cNvCxnSpPr>
          <p:nvPr/>
        </p:nvCxnSpPr>
        <p:spPr>
          <a:xfrm flipH="1">
            <a:off x="4143608" y="4076145"/>
            <a:ext cx="8452" cy="201424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6DE229E8-052E-DB56-8F9C-E8AEC7683691}"/>
              </a:ext>
            </a:extLst>
          </p:cNvPr>
          <p:cNvSpPr txBox="1"/>
          <p:nvPr/>
        </p:nvSpPr>
        <p:spPr>
          <a:xfrm>
            <a:off x="3832747" y="4224499"/>
            <a:ext cx="634298" cy="39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2" dirty="0"/>
              <a:t>Equipes</a:t>
            </a:r>
          </a:p>
          <a:p>
            <a:pPr algn="ctr"/>
            <a:r>
              <a:rPr lang="fr-FR" sz="662" dirty="0"/>
              <a:t>Programmes ETP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AF304C8-3AF3-3AF8-46D1-85E94E91C0ED}"/>
              </a:ext>
            </a:extLst>
          </p:cNvPr>
          <p:cNvSpPr txBox="1"/>
          <p:nvPr/>
        </p:nvSpPr>
        <p:spPr>
          <a:xfrm>
            <a:off x="2003965" y="4934683"/>
            <a:ext cx="49896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Contact: </a:t>
            </a:r>
            <a:r>
              <a:rPr lang="fr-FR" dirty="0">
                <a:hlinkClick r:id="rId2"/>
              </a:rPr>
              <a:t>UTTEP47@regain-coordination.fr</a:t>
            </a:r>
            <a:r>
              <a:rPr lang="fr-FR" dirty="0"/>
              <a:t>   -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06 78 230 250</a:t>
            </a:r>
          </a:p>
        </p:txBody>
      </p:sp>
    </p:spTree>
    <p:extLst>
      <p:ext uri="{BB962C8B-B14F-4D97-AF65-F5344CB8AC3E}">
        <p14:creationId xmlns:p14="http://schemas.microsoft.com/office/powerpoint/2010/main" val="79333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96705" y="1862172"/>
            <a:ext cx="6431272" cy="244253"/>
          </a:xfrm>
          <a:prstGeom prst="rect">
            <a:avLst/>
          </a:prstGeom>
          <a:solidFill>
            <a:schemeClr val="bg2">
              <a:lumMod val="50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1196705" y="2885742"/>
            <a:ext cx="6431272" cy="244253"/>
          </a:xfrm>
          <a:prstGeom prst="rect">
            <a:avLst/>
          </a:prstGeom>
          <a:solidFill>
            <a:srgbClr val="DDD9C3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1292119" y="3929043"/>
            <a:ext cx="6431272" cy="244253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1196705" y="887453"/>
            <a:ext cx="6431272" cy="244253"/>
          </a:xfrm>
          <a:prstGeom prst="rect">
            <a:avLst/>
          </a:prstGeom>
          <a:solidFill>
            <a:schemeClr val="bg2">
              <a:lumMod val="50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6264" y="135440"/>
            <a:ext cx="1368000" cy="389493"/>
          </a:xfrm>
          <a:prstGeom prst="rect">
            <a:avLst/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00323" y="135440"/>
            <a:ext cx="900000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58943" y="135440"/>
            <a:ext cx="827995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7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42586" y="135440"/>
            <a:ext cx="1727062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à contacter </a:t>
            </a:r>
            <a:r>
              <a:rPr lang="fr-FR" sz="800" i="1" dirty="0">
                <a:solidFill>
                  <a:schemeClr val="bg1"/>
                </a:solidFill>
                <a:latin typeface="Avenir Heavy"/>
                <a:cs typeface="Avenir Heavy"/>
              </a:rPr>
              <a:t>*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13299" y="131482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45618" y="131482"/>
            <a:ext cx="1184668" cy="389493"/>
          </a:xfrm>
          <a:prstGeom prst="rect">
            <a:avLst/>
          </a:prstGeom>
          <a:solidFill>
            <a:srgbClr val="8000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16192" y="681125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CHICMT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Marmande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Tonneins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16192" y="1602186"/>
            <a:ext cx="864000" cy="720000"/>
          </a:xfrm>
          <a:custGeom>
            <a:avLst/>
            <a:gdLst>
              <a:gd name="connsiteX0" fmla="*/ 0 w 864000"/>
              <a:gd name="connsiteY0" fmla="*/ 0 h 720000"/>
              <a:gd name="connsiteX1" fmla="*/ 406080 w 864000"/>
              <a:gd name="connsiteY1" fmla="*/ 0 h 720000"/>
              <a:gd name="connsiteX2" fmla="*/ 864000 w 864000"/>
              <a:gd name="connsiteY2" fmla="*/ 0 h 720000"/>
              <a:gd name="connsiteX3" fmla="*/ 864000 w 864000"/>
              <a:gd name="connsiteY3" fmla="*/ 345600 h 720000"/>
              <a:gd name="connsiteX4" fmla="*/ 864000 w 864000"/>
              <a:gd name="connsiteY4" fmla="*/ 720000 h 720000"/>
              <a:gd name="connsiteX5" fmla="*/ 432000 w 864000"/>
              <a:gd name="connsiteY5" fmla="*/ 720000 h 720000"/>
              <a:gd name="connsiteX6" fmla="*/ 0 w 864000"/>
              <a:gd name="connsiteY6" fmla="*/ 720000 h 720000"/>
              <a:gd name="connsiteX7" fmla="*/ 0 w 864000"/>
              <a:gd name="connsiteY7" fmla="*/ 374400 h 720000"/>
              <a:gd name="connsiteX8" fmla="*/ 0 w 864000"/>
              <a:gd name="connsiteY8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000" h="720000" fill="none" extrusionOk="0">
                <a:moveTo>
                  <a:pt x="0" y="0"/>
                </a:moveTo>
                <a:cubicBezTo>
                  <a:pt x="131579" y="-45080"/>
                  <a:pt x="284536" y="15584"/>
                  <a:pt x="406080" y="0"/>
                </a:cubicBezTo>
                <a:cubicBezTo>
                  <a:pt x="527624" y="-15584"/>
                  <a:pt x="653210" y="43881"/>
                  <a:pt x="864000" y="0"/>
                </a:cubicBezTo>
                <a:cubicBezTo>
                  <a:pt x="886801" y="117793"/>
                  <a:pt x="846821" y="272270"/>
                  <a:pt x="864000" y="345600"/>
                </a:cubicBezTo>
                <a:cubicBezTo>
                  <a:pt x="881179" y="418930"/>
                  <a:pt x="830025" y="618175"/>
                  <a:pt x="864000" y="720000"/>
                </a:cubicBezTo>
                <a:cubicBezTo>
                  <a:pt x="772947" y="763291"/>
                  <a:pt x="610537" y="689386"/>
                  <a:pt x="432000" y="720000"/>
                </a:cubicBezTo>
                <a:cubicBezTo>
                  <a:pt x="253463" y="750614"/>
                  <a:pt x="200690" y="668453"/>
                  <a:pt x="0" y="720000"/>
                </a:cubicBezTo>
                <a:cubicBezTo>
                  <a:pt x="-25093" y="608323"/>
                  <a:pt x="30456" y="494054"/>
                  <a:pt x="0" y="374400"/>
                </a:cubicBezTo>
                <a:cubicBezTo>
                  <a:pt x="-30456" y="254746"/>
                  <a:pt x="20715" y="90771"/>
                  <a:pt x="0" y="0"/>
                </a:cubicBezTo>
                <a:close/>
              </a:path>
              <a:path w="864000" h="720000" stroke="0" extrusionOk="0">
                <a:moveTo>
                  <a:pt x="0" y="0"/>
                </a:moveTo>
                <a:cubicBezTo>
                  <a:pt x="191739" y="-28333"/>
                  <a:pt x="294528" y="17995"/>
                  <a:pt x="449280" y="0"/>
                </a:cubicBezTo>
                <a:cubicBezTo>
                  <a:pt x="604032" y="-17995"/>
                  <a:pt x="777927" y="26246"/>
                  <a:pt x="864000" y="0"/>
                </a:cubicBezTo>
                <a:cubicBezTo>
                  <a:pt x="899591" y="84891"/>
                  <a:pt x="846788" y="267145"/>
                  <a:pt x="864000" y="352800"/>
                </a:cubicBezTo>
                <a:cubicBezTo>
                  <a:pt x="881212" y="438455"/>
                  <a:pt x="842717" y="627952"/>
                  <a:pt x="864000" y="720000"/>
                </a:cubicBezTo>
                <a:cubicBezTo>
                  <a:pt x="737971" y="736555"/>
                  <a:pt x="625516" y="716172"/>
                  <a:pt x="457920" y="720000"/>
                </a:cubicBezTo>
                <a:cubicBezTo>
                  <a:pt x="290324" y="723828"/>
                  <a:pt x="189813" y="715335"/>
                  <a:pt x="0" y="720000"/>
                </a:cubicBezTo>
                <a:cubicBezTo>
                  <a:pt x="-29993" y="646992"/>
                  <a:pt x="27745" y="464207"/>
                  <a:pt x="0" y="374400"/>
                </a:cubicBezTo>
                <a:cubicBezTo>
                  <a:pt x="-27745" y="284593"/>
                  <a:pt x="10550" y="117733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9717288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CHICMT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Marmande Tonneins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16192" y="2651421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Association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d’Aide aux Jeunes Diabétiques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AJD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16192" y="3659024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L’ADAPT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Centre de Virazeil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58943" y="674873"/>
            <a:ext cx="827999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Marmande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58947" y="1610322"/>
            <a:ext cx="827995" cy="720000"/>
          </a:xfrm>
          <a:custGeom>
            <a:avLst/>
            <a:gdLst>
              <a:gd name="connsiteX0" fmla="*/ 0 w 827995"/>
              <a:gd name="connsiteY0" fmla="*/ 0 h 720000"/>
              <a:gd name="connsiteX1" fmla="*/ 389158 w 827995"/>
              <a:gd name="connsiteY1" fmla="*/ 0 h 720000"/>
              <a:gd name="connsiteX2" fmla="*/ 827995 w 827995"/>
              <a:gd name="connsiteY2" fmla="*/ 0 h 720000"/>
              <a:gd name="connsiteX3" fmla="*/ 827995 w 827995"/>
              <a:gd name="connsiteY3" fmla="*/ 367200 h 720000"/>
              <a:gd name="connsiteX4" fmla="*/ 827995 w 827995"/>
              <a:gd name="connsiteY4" fmla="*/ 720000 h 720000"/>
              <a:gd name="connsiteX5" fmla="*/ 397438 w 827995"/>
              <a:gd name="connsiteY5" fmla="*/ 720000 h 720000"/>
              <a:gd name="connsiteX6" fmla="*/ 0 w 827995"/>
              <a:gd name="connsiteY6" fmla="*/ 720000 h 720000"/>
              <a:gd name="connsiteX7" fmla="*/ 0 w 827995"/>
              <a:gd name="connsiteY7" fmla="*/ 367200 h 720000"/>
              <a:gd name="connsiteX8" fmla="*/ 0 w 827995"/>
              <a:gd name="connsiteY8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995" h="720000" fill="none" extrusionOk="0">
                <a:moveTo>
                  <a:pt x="0" y="0"/>
                </a:moveTo>
                <a:cubicBezTo>
                  <a:pt x="169074" y="-42496"/>
                  <a:pt x="305639" y="32150"/>
                  <a:pt x="389158" y="0"/>
                </a:cubicBezTo>
                <a:cubicBezTo>
                  <a:pt x="472677" y="-32150"/>
                  <a:pt x="720538" y="3853"/>
                  <a:pt x="827995" y="0"/>
                </a:cubicBezTo>
                <a:cubicBezTo>
                  <a:pt x="849057" y="88740"/>
                  <a:pt x="786882" y="224572"/>
                  <a:pt x="827995" y="367200"/>
                </a:cubicBezTo>
                <a:cubicBezTo>
                  <a:pt x="869108" y="509828"/>
                  <a:pt x="825830" y="586190"/>
                  <a:pt x="827995" y="720000"/>
                </a:cubicBezTo>
                <a:cubicBezTo>
                  <a:pt x="614298" y="754489"/>
                  <a:pt x="509563" y="669963"/>
                  <a:pt x="397438" y="720000"/>
                </a:cubicBezTo>
                <a:cubicBezTo>
                  <a:pt x="285313" y="770037"/>
                  <a:pt x="121123" y="709101"/>
                  <a:pt x="0" y="720000"/>
                </a:cubicBezTo>
                <a:cubicBezTo>
                  <a:pt x="-25737" y="630470"/>
                  <a:pt x="38395" y="491269"/>
                  <a:pt x="0" y="367200"/>
                </a:cubicBezTo>
                <a:cubicBezTo>
                  <a:pt x="-38395" y="243131"/>
                  <a:pt x="39518" y="92837"/>
                  <a:pt x="0" y="0"/>
                </a:cubicBezTo>
                <a:close/>
              </a:path>
              <a:path w="827995" h="720000" stroke="0" extrusionOk="0">
                <a:moveTo>
                  <a:pt x="0" y="0"/>
                </a:moveTo>
                <a:cubicBezTo>
                  <a:pt x="110944" y="-15938"/>
                  <a:pt x="324497" y="4561"/>
                  <a:pt x="422277" y="0"/>
                </a:cubicBezTo>
                <a:cubicBezTo>
                  <a:pt x="520057" y="-4561"/>
                  <a:pt x="683423" y="7628"/>
                  <a:pt x="827995" y="0"/>
                </a:cubicBezTo>
                <a:cubicBezTo>
                  <a:pt x="856033" y="73794"/>
                  <a:pt x="804102" y="245641"/>
                  <a:pt x="827995" y="345600"/>
                </a:cubicBezTo>
                <a:cubicBezTo>
                  <a:pt x="851888" y="445559"/>
                  <a:pt x="792242" y="623481"/>
                  <a:pt x="827995" y="720000"/>
                </a:cubicBezTo>
                <a:cubicBezTo>
                  <a:pt x="653294" y="754182"/>
                  <a:pt x="556258" y="677270"/>
                  <a:pt x="438837" y="720000"/>
                </a:cubicBezTo>
                <a:cubicBezTo>
                  <a:pt x="321416" y="762730"/>
                  <a:pt x="153764" y="685752"/>
                  <a:pt x="0" y="720000"/>
                </a:cubicBezTo>
                <a:cubicBezTo>
                  <a:pt x="-26087" y="589757"/>
                  <a:pt x="12865" y="522141"/>
                  <a:pt x="0" y="360000"/>
                </a:cubicBezTo>
                <a:cubicBezTo>
                  <a:pt x="-12865" y="197859"/>
                  <a:pt x="24025" y="86629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30699111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MARMANDE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58947" y="2651421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Ste-Bazeille</a:t>
            </a:r>
          </a:p>
          <a:p>
            <a:pPr algn="ctr"/>
            <a:endParaRPr lang="fr-FR" sz="900" dirty="0">
              <a:solidFill>
                <a:schemeClr val="tx1"/>
              </a:solidFill>
              <a:latin typeface="Avenir Heavy"/>
              <a:cs typeface="Avenir Heavy"/>
            </a:endParaRPr>
          </a:p>
          <a:p>
            <a:pPr algn="ctr"/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/>
                <a:cs typeface="Avenir Heavy"/>
              </a:rPr>
              <a:t>Pujols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58943" y="3660270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Virazeil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42586" y="674873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venir Heavy"/>
              </a:rPr>
              <a:t>Dr Catherine HOCQUELET</a:t>
            </a:r>
          </a:p>
          <a:p>
            <a:pPr algn="ctr">
              <a:lnSpc>
                <a:spcPct val="110000"/>
              </a:lnSpc>
            </a:pPr>
            <a:r>
              <a:rPr lang="fr-FR" sz="800" b="1" u="sng" dirty="0">
                <a:solidFill>
                  <a:srgbClr val="0000FF"/>
                </a:solidFill>
                <a:latin typeface="+mj-lt"/>
                <a:cs typeface="Avenir Heavy"/>
              </a:rPr>
              <a:t>Catherine.hocquelet@orange.fr</a:t>
            </a:r>
          </a:p>
          <a:p>
            <a:pPr algn="ctr">
              <a:lnSpc>
                <a:spcPct val="110000"/>
              </a:lnSpc>
            </a:pPr>
            <a:r>
              <a:rPr lang="fr-FR" sz="1000" dirty="0">
                <a:solidFill>
                  <a:schemeClr val="tx1"/>
                </a:solidFill>
                <a:latin typeface="+mj-lt"/>
                <a:cs typeface="Avenir Heavy"/>
              </a:rPr>
              <a:t>05 53 20 31 64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35784" y="1610322"/>
            <a:ext cx="1727062" cy="720000"/>
          </a:xfrm>
          <a:custGeom>
            <a:avLst/>
            <a:gdLst>
              <a:gd name="connsiteX0" fmla="*/ 0 w 1727062"/>
              <a:gd name="connsiteY0" fmla="*/ 0 h 720000"/>
              <a:gd name="connsiteX1" fmla="*/ 575687 w 1727062"/>
              <a:gd name="connsiteY1" fmla="*/ 0 h 720000"/>
              <a:gd name="connsiteX2" fmla="*/ 1168645 w 1727062"/>
              <a:gd name="connsiteY2" fmla="*/ 0 h 720000"/>
              <a:gd name="connsiteX3" fmla="*/ 1727062 w 1727062"/>
              <a:gd name="connsiteY3" fmla="*/ 0 h 720000"/>
              <a:gd name="connsiteX4" fmla="*/ 1727062 w 1727062"/>
              <a:gd name="connsiteY4" fmla="*/ 374400 h 720000"/>
              <a:gd name="connsiteX5" fmla="*/ 1727062 w 1727062"/>
              <a:gd name="connsiteY5" fmla="*/ 720000 h 720000"/>
              <a:gd name="connsiteX6" fmla="*/ 1134104 w 1727062"/>
              <a:gd name="connsiteY6" fmla="*/ 720000 h 720000"/>
              <a:gd name="connsiteX7" fmla="*/ 558417 w 1727062"/>
              <a:gd name="connsiteY7" fmla="*/ 720000 h 720000"/>
              <a:gd name="connsiteX8" fmla="*/ 0 w 1727062"/>
              <a:gd name="connsiteY8" fmla="*/ 720000 h 720000"/>
              <a:gd name="connsiteX9" fmla="*/ 0 w 1727062"/>
              <a:gd name="connsiteY9" fmla="*/ 381600 h 720000"/>
              <a:gd name="connsiteX10" fmla="*/ 0 w 1727062"/>
              <a:gd name="connsiteY10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7062" h="720000" fill="none" extrusionOk="0">
                <a:moveTo>
                  <a:pt x="0" y="0"/>
                </a:moveTo>
                <a:cubicBezTo>
                  <a:pt x="148248" y="-12585"/>
                  <a:pt x="391616" y="36933"/>
                  <a:pt x="575687" y="0"/>
                </a:cubicBezTo>
                <a:cubicBezTo>
                  <a:pt x="759758" y="-36933"/>
                  <a:pt x="1008538" y="3653"/>
                  <a:pt x="1168645" y="0"/>
                </a:cubicBezTo>
                <a:cubicBezTo>
                  <a:pt x="1328752" y="-3653"/>
                  <a:pt x="1539201" y="57630"/>
                  <a:pt x="1727062" y="0"/>
                </a:cubicBezTo>
                <a:cubicBezTo>
                  <a:pt x="1739123" y="166315"/>
                  <a:pt x="1709927" y="273286"/>
                  <a:pt x="1727062" y="374400"/>
                </a:cubicBezTo>
                <a:cubicBezTo>
                  <a:pt x="1744197" y="475514"/>
                  <a:pt x="1713413" y="637329"/>
                  <a:pt x="1727062" y="720000"/>
                </a:cubicBezTo>
                <a:cubicBezTo>
                  <a:pt x="1442223" y="735381"/>
                  <a:pt x="1316833" y="672066"/>
                  <a:pt x="1134104" y="720000"/>
                </a:cubicBezTo>
                <a:cubicBezTo>
                  <a:pt x="951375" y="767934"/>
                  <a:pt x="802365" y="719755"/>
                  <a:pt x="558417" y="720000"/>
                </a:cubicBezTo>
                <a:cubicBezTo>
                  <a:pt x="314469" y="720245"/>
                  <a:pt x="183928" y="667801"/>
                  <a:pt x="0" y="720000"/>
                </a:cubicBezTo>
                <a:cubicBezTo>
                  <a:pt x="-30541" y="565833"/>
                  <a:pt x="32444" y="536734"/>
                  <a:pt x="0" y="381600"/>
                </a:cubicBezTo>
                <a:cubicBezTo>
                  <a:pt x="-32444" y="226466"/>
                  <a:pt x="18020" y="101972"/>
                  <a:pt x="0" y="0"/>
                </a:cubicBezTo>
                <a:close/>
              </a:path>
              <a:path w="1727062" h="720000" stroke="0" extrusionOk="0">
                <a:moveTo>
                  <a:pt x="0" y="0"/>
                </a:moveTo>
                <a:cubicBezTo>
                  <a:pt x="239047" y="-44544"/>
                  <a:pt x="373732" y="50067"/>
                  <a:pt x="523875" y="0"/>
                </a:cubicBezTo>
                <a:cubicBezTo>
                  <a:pt x="674018" y="-50067"/>
                  <a:pt x="838933" y="47547"/>
                  <a:pt x="1099563" y="0"/>
                </a:cubicBezTo>
                <a:cubicBezTo>
                  <a:pt x="1360193" y="-47547"/>
                  <a:pt x="1536148" y="28609"/>
                  <a:pt x="1727062" y="0"/>
                </a:cubicBezTo>
                <a:cubicBezTo>
                  <a:pt x="1767274" y="175319"/>
                  <a:pt x="1716368" y="192775"/>
                  <a:pt x="1727062" y="352800"/>
                </a:cubicBezTo>
                <a:cubicBezTo>
                  <a:pt x="1737756" y="512825"/>
                  <a:pt x="1716787" y="542332"/>
                  <a:pt x="1727062" y="720000"/>
                </a:cubicBezTo>
                <a:cubicBezTo>
                  <a:pt x="1451196" y="726153"/>
                  <a:pt x="1311729" y="649828"/>
                  <a:pt x="1116833" y="720000"/>
                </a:cubicBezTo>
                <a:cubicBezTo>
                  <a:pt x="921937" y="790172"/>
                  <a:pt x="729171" y="661203"/>
                  <a:pt x="592958" y="720000"/>
                </a:cubicBezTo>
                <a:cubicBezTo>
                  <a:pt x="456746" y="778797"/>
                  <a:pt x="281336" y="711091"/>
                  <a:pt x="0" y="720000"/>
                </a:cubicBezTo>
                <a:cubicBezTo>
                  <a:pt x="-18626" y="640816"/>
                  <a:pt x="1187" y="435549"/>
                  <a:pt x="0" y="360000"/>
                </a:cubicBezTo>
                <a:cubicBezTo>
                  <a:pt x="-1187" y="284451"/>
                  <a:pt x="15499" y="72716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339497732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venir Heavy"/>
              </a:rPr>
              <a:t>Pole ETP du CHICMT</a:t>
            </a:r>
          </a:p>
          <a:p>
            <a:pPr algn="ctr">
              <a:lnSpc>
                <a:spcPct val="110000"/>
              </a:lnSpc>
            </a:pPr>
            <a:r>
              <a:rPr lang="en-US" sz="900" u="sng" dirty="0">
                <a:solidFill>
                  <a:srgbClr val="0000FF"/>
                </a:solidFill>
                <a:latin typeface="+mj-lt"/>
                <a:cs typeface="Avenir Heavy"/>
                <a:hlinkClick r:id="rId2"/>
              </a:rPr>
              <a:t>Stephanie.HEBRARD@chicmt.fr</a:t>
            </a:r>
            <a:endParaRPr lang="en-US" sz="900" u="sng" dirty="0">
              <a:solidFill>
                <a:srgbClr val="0000FF"/>
              </a:solidFill>
              <a:latin typeface="+mj-lt"/>
              <a:cs typeface="Avenir Heavy"/>
            </a:endParaRPr>
          </a:p>
          <a:p>
            <a:pPr algn="ctr">
              <a:lnSpc>
                <a:spcPct val="110000"/>
              </a:lnSpc>
            </a:pPr>
            <a:r>
              <a:rPr lang="fr-FR" sz="1000" dirty="0">
                <a:solidFill>
                  <a:schemeClr val="tx1"/>
                </a:solidFill>
                <a:latin typeface="+mj-lt"/>
                <a:cs typeface="Avenir Heavy"/>
              </a:rPr>
              <a:t>05 53 20 32 58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950677" y="3728005"/>
            <a:ext cx="184666" cy="3231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6" name="Ellipse 25"/>
          <p:cNvSpPr/>
          <p:nvPr/>
        </p:nvSpPr>
        <p:spPr>
          <a:xfrm>
            <a:off x="-296291" y="4450561"/>
            <a:ext cx="8195733" cy="1956807"/>
          </a:xfrm>
          <a:prstGeom prst="ellipse">
            <a:avLst/>
          </a:prstGeom>
          <a:solidFill>
            <a:srgbClr val="80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cs typeface="Avenir Black"/>
              </a:rPr>
              <a:t>Déclinés sur le MARMANDAIS</a:t>
            </a: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42586" y="2642417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venir Heavy"/>
              </a:rPr>
              <a:t>Carine CHOLEAU</a:t>
            </a:r>
          </a:p>
          <a:p>
            <a:pPr algn="ctr">
              <a:lnSpc>
                <a:spcPct val="110000"/>
              </a:lnSpc>
            </a:pPr>
            <a:r>
              <a:rPr lang="fr-FR" sz="1000" u="sng" dirty="0">
                <a:solidFill>
                  <a:srgbClr val="0000FF"/>
                </a:solidFill>
                <a:latin typeface="+mj-lt"/>
                <a:cs typeface="Avenir Heavy"/>
              </a:rPr>
              <a:t>carine.choleau@ajd-educ.org</a:t>
            </a:r>
          </a:p>
          <a:p>
            <a:pPr algn="ctr">
              <a:lnSpc>
                <a:spcPct val="110000"/>
              </a:lnSpc>
            </a:pPr>
            <a:r>
              <a:rPr lang="fr-FR" sz="1000" dirty="0">
                <a:solidFill>
                  <a:schemeClr val="tx1"/>
                </a:solidFill>
                <a:latin typeface="+mj-lt"/>
                <a:cs typeface="Avenir Heavy"/>
              </a:rPr>
              <a:t>01 44 16 89 87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35784" y="3660270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venir Heavy"/>
              </a:rPr>
              <a:t>Florence COTS</a:t>
            </a:r>
          </a:p>
          <a:p>
            <a:pPr algn="ctr">
              <a:lnSpc>
                <a:spcPct val="110000"/>
              </a:lnSpc>
            </a:pPr>
            <a:r>
              <a:rPr lang="fr-FR" sz="1000" u="sng" dirty="0">
                <a:solidFill>
                  <a:srgbClr val="0000FF"/>
                </a:solidFill>
                <a:latin typeface="+mj-lt"/>
                <a:cs typeface="Avenir Heavy"/>
              </a:rPr>
              <a:t>cots.florence@ladapt.net</a:t>
            </a:r>
          </a:p>
          <a:p>
            <a:pPr algn="ctr">
              <a:lnSpc>
                <a:spcPct val="110000"/>
              </a:lnSpc>
            </a:pPr>
            <a:r>
              <a:rPr lang="fr-FR" sz="1000" dirty="0">
                <a:solidFill>
                  <a:schemeClr val="tx1"/>
                </a:solidFill>
                <a:latin typeface="+mj-lt"/>
                <a:cs typeface="Avenir Heavy"/>
              </a:rPr>
              <a:t>05 53 20 47 21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13300" y="673978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diabète</a:t>
            </a:r>
          </a:p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Type1 &amp; 2</a:t>
            </a:r>
          </a:p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+ diabète</a:t>
            </a:r>
          </a:p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gestationnel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111806" y="1494227"/>
            <a:ext cx="1184667" cy="1085746"/>
          </a:xfrm>
          <a:custGeom>
            <a:avLst/>
            <a:gdLst>
              <a:gd name="connsiteX0" fmla="*/ 0 w 1184667"/>
              <a:gd name="connsiteY0" fmla="*/ 0 h 1085746"/>
              <a:gd name="connsiteX1" fmla="*/ 604180 w 1184667"/>
              <a:gd name="connsiteY1" fmla="*/ 0 h 1085746"/>
              <a:gd name="connsiteX2" fmla="*/ 1184667 w 1184667"/>
              <a:gd name="connsiteY2" fmla="*/ 0 h 1085746"/>
              <a:gd name="connsiteX3" fmla="*/ 1184667 w 1184667"/>
              <a:gd name="connsiteY3" fmla="*/ 564588 h 1085746"/>
              <a:gd name="connsiteX4" fmla="*/ 1184667 w 1184667"/>
              <a:gd name="connsiteY4" fmla="*/ 1085746 h 1085746"/>
              <a:gd name="connsiteX5" fmla="*/ 604180 w 1184667"/>
              <a:gd name="connsiteY5" fmla="*/ 1085746 h 1085746"/>
              <a:gd name="connsiteX6" fmla="*/ 0 w 1184667"/>
              <a:gd name="connsiteY6" fmla="*/ 1085746 h 1085746"/>
              <a:gd name="connsiteX7" fmla="*/ 0 w 1184667"/>
              <a:gd name="connsiteY7" fmla="*/ 542873 h 1085746"/>
              <a:gd name="connsiteX8" fmla="*/ 0 w 1184667"/>
              <a:gd name="connsiteY8" fmla="*/ 0 h 108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4667" h="1085746" fill="none" extrusionOk="0">
                <a:moveTo>
                  <a:pt x="0" y="0"/>
                </a:moveTo>
                <a:cubicBezTo>
                  <a:pt x="244507" y="-19537"/>
                  <a:pt x="446777" y="24055"/>
                  <a:pt x="604180" y="0"/>
                </a:cubicBezTo>
                <a:cubicBezTo>
                  <a:pt x="761583" y="-24055"/>
                  <a:pt x="1006197" y="61221"/>
                  <a:pt x="1184667" y="0"/>
                </a:cubicBezTo>
                <a:cubicBezTo>
                  <a:pt x="1194949" y="196005"/>
                  <a:pt x="1138227" y="448529"/>
                  <a:pt x="1184667" y="564588"/>
                </a:cubicBezTo>
                <a:cubicBezTo>
                  <a:pt x="1231107" y="680647"/>
                  <a:pt x="1183630" y="873883"/>
                  <a:pt x="1184667" y="1085746"/>
                </a:cubicBezTo>
                <a:cubicBezTo>
                  <a:pt x="1060395" y="1110846"/>
                  <a:pt x="844240" y="1053655"/>
                  <a:pt x="604180" y="1085746"/>
                </a:cubicBezTo>
                <a:cubicBezTo>
                  <a:pt x="364120" y="1117837"/>
                  <a:pt x="209465" y="1058834"/>
                  <a:pt x="0" y="1085746"/>
                </a:cubicBezTo>
                <a:cubicBezTo>
                  <a:pt x="-44497" y="930238"/>
                  <a:pt x="59213" y="686172"/>
                  <a:pt x="0" y="542873"/>
                </a:cubicBezTo>
                <a:cubicBezTo>
                  <a:pt x="-59213" y="399574"/>
                  <a:pt x="58977" y="240646"/>
                  <a:pt x="0" y="0"/>
                </a:cubicBezTo>
                <a:close/>
              </a:path>
              <a:path w="1184667" h="1085746" stroke="0" extrusionOk="0">
                <a:moveTo>
                  <a:pt x="0" y="0"/>
                </a:moveTo>
                <a:cubicBezTo>
                  <a:pt x="221770" y="-15630"/>
                  <a:pt x="297850" y="63068"/>
                  <a:pt x="568640" y="0"/>
                </a:cubicBezTo>
                <a:cubicBezTo>
                  <a:pt x="839430" y="-63068"/>
                  <a:pt x="996419" y="60724"/>
                  <a:pt x="1184667" y="0"/>
                </a:cubicBezTo>
                <a:cubicBezTo>
                  <a:pt x="1190541" y="232564"/>
                  <a:pt x="1133500" y="359798"/>
                  <a:pt x="1184667" y="521158"/>
                </a:cubicBezTo>
                <a:cubicBezTo>
                  <a:pt x="1235834" y="682518"/>
                  <a:pt x="1138965" y="886122"/>
                  <a:pt x="1184667" y="1085746"/>
                </a:cubicBezTo>
                <a:cubicBezTo>
                  <a:pt x="965734" y="1143391"/>
                  <a:pt x="872811" y="1066506"/>
                  <a:pt x="568640" y="1085746"/>
                </a:cubicBezTo>
                <a:cubicBezTo>
                  <a:pt x="264469" y="1104986"/>
                  <a:pt x="115153" y="1038008"/>
                  <a:pt x="0" y="1085746"/>
                </a:cubicBezTo>
                <a:cubicBezTo>
                  <a:pt x="-23256" y="890098"/>
                  <a:pt x="26972" y="719154"/>
                  <a:pt x="0" y="575445"/>
                </a:cubicBezTo>
                <a:cubicBezTo>
                  <a:pt x="-26972" y="431736"/>
                  <a:pt x="56216" y="167280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375949776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ETP des patients souffrant de polypathologies chroniques – 1</a:t>
            </a:r>
            <a:r>
              <a:rPr lang="fr-FR" sz="800" baseline="30000" dirty="0">
                <a:solidFill>
                  <a:schemeClr val="tx1"/>
                </a:solidFill>
                <a:latin typeface="Avenir Heavy"/>
                <a:cs typeface="Avenir Heavy"/>
              </a:rPr>
              <a:t>er</a:t>
            </a: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 recours – Travail sur les compétences d’adaptation essentiellement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13300" y="2651421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Enfants et adolescents </a:t>
            </a:r>
            <a:r>
              <a:rPr lang="fr-FR" sz="900" dirty="0">
                <a:solidFill>
                  <a:schemeClr val="tx1"/>
                </a:solidFill>
                <a:latin typeface="Avenir Heavy"/>
                <a:cs typeface="Calibri" panose="020F0502020204030204" pitchFamily="34" charset="0"/>
              </a:rPr>
              <a:t>a</a:t>
            </a: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tteints de diabète Type 1</a:t>
            </a:r>
          </a:p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(recrutement national)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113300" y="3660270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d’AVC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 et leur entourage</a:t>
            </a:r>
            <a:endParaRPr lang="fr-FR" sz="800" dirty="0">
              <a:solidFill>
                <a:schemeClr val="tx1"/>
              </a:solidFill>
              <a:latin typeface="Avenir Heavy"/>
              <a:cs typeface="Avenir Heavy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45619" y="673978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et collectifs en présentiel</a:t>
            </a:r>
          </a:p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Ateliers individuels à distance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345619" y="1494226"/>
            <a:ext cx="1184667" cy="1077376"/>
          </a:xfrm>
          <a:custGeom>
            <a:avLst/>
            <a:gdLst>
              <a:gd name="connsiteX0" fmla="*/ 0 w 1184667"/>
              <a:gd name="connsiteY0" fmla="*/ 0 h 1077376"/>
              <a:gd name="connsiteX1" fmla="*/ 580487 w 1184667"/>
              <a:gd name="connsiteY1" fmla="*/ 0 h 1077376"/>
              <a:gd name="connsiteX2" fmla="*/ 1184667 w 1184667"/>
              <a:gd name="connsiteY2" fmla="*/ 0 h 1077376"/>
              <a:gd name="connsiteX3" fmla="*/ 1184667 w 1184667"/>
              <a:gd name="connsiteY3" fmla="*/ 560236 h 1077376"/>
              <a:gd name="connsiteX4" fmla="*/ 1184667 w 1184667"/>
              <a:gd name="connsiteY4" fmla="*/ 1077376 h 1077376"/>
              <a:gd name="connsiteX5" fmla="*/ 580487 w 1184667"/>
              <a:gd name="connsiteY5" fmla="*/ 1077376 h 1077376"/>
              <a:gd name="connsiteX6" fmla="*/ 0 w 1184667"/>
              <a:gd name="connsiteY6" fmla="*/ 1077376 h 1077376"/>
              <a:gd name="connsiteX7" fmla="*/ 0 w 1184667"/>
              <a:gd name="connsiteY7" fmla="*/ 560236 h 1077376"/>
              <a:gd name="connsiteX8" fmla="*/ 0 w 1184667"/>
              <a:gd name="connsiteY8" fmla="*/ 0 h 107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4667" h="1077376" fill="none" extrusionOk="0">
                <a:moveTo>
                  <a:pt x="0" y="0"/>
                </a:moveTo>
                <a:cubicBezTo>
                  <a:pt x="124917" y="-14212"/>
                  <a:pt x="309594" y="18155"/>
                  <a:pt x="580487" y="0"/>
                </a:cubicBezTo>
                <a:cubicBezTo>
                  <a:pt x="851380" y="-18155"/>
                  <a:pt x="892167" y="23344"/>
                  <a:pt x="1184667" y="0"/>
                </a:cubicBezTo>
                <a:cubicBezTo>
                  <a:pt x="1186620" y="117088"/>
                  <a:pt x="1156074" y="312002"/>
                  <a:pt x="1184667" y="560236"/>
                </a:cubicBezTo>
                <a:cubicBezTo>
                  <a:pt x="1213260" y="808470"/>
                  <a:pt x="1130462" y="878355"/>
                  <a:pt x="1184667" y="1077376"/>
                </a:cubicBezTo>
                <a:cubicBezTo>
                  <a:pt x="936884" y="1148480"/>
                  <a:pt x="811046" y="1059524"/>
                  <a:pt x="580487" y="1077376"/>
                </a:cubicBezTo>
                <a:cubicBezTo>
                  <a:pt x="349928" y="1095228"/>
                  <a:pt x="242667" y="1047025"/>
                  <a:pt x="0" y="1077376"/>
                </a:cubicBezTo>
                <a:cubicBezTo>
                  <a:pt x="-40579" y="911826"/>
                  <a:pt x="46316" y="686059"/>
                  <a:pt x="0" y="560236"/>
                </a:cubicBezTo>
                <a:cubicBezTo>
                  <a:pt x="-46316" y="434413"/>
                  <a:pt x="57177" y="208365"/>
                  <a:pt x="0" y="0"/>
                </a:cubicBezTo>
                <a:close/>
              </a:path>
              <a:path w="1184667" h="1077376" stroke="0" extrusionOk="0">
                <a:moveTo>
                  <a:pt x="0" y="0"/>
                </a:moveTo>
                <a:cubicBezTo>
                  <a:pt x="264233" y="-36934"/>
                  <a:pt x="344231" y="27820"/>
                  <a:pt x="556793" y="0"/>
                </a:cubicBezTo>
                <a:cubicBezTo>
                  <a:pt x="769355" y="-27820"/>
                  <a:pt x="985178" y="24897"/>
                  <a:pt x="1184667" y="0"/>
                </a:cubicBezTo>
                <a:cubicBezTo>
                  <a:pt x="1197642" y="207190"/>
                  <a:pt x="1123924" y="360666"/>
                  <a:pt x="1184667" y="517140"/>
                </a:cubicBezTo>
                <a:cubicBezTo>
                  <a:pt x="1245410" y="673614"/>
                  <a:pt x="1175928" y="896883"/>
                  <a:pt x="1184667" y="1077376"/>
                </a:cubicBezTo>
                <a:cubicBezTo>
                  <a:pt x="915815" y="1105427"/>
                  <a:pt x="849871" y="1042669"/>
                  <a:pt x="592334" y="1077376"/>
                </a:cubicBezTo>
                <a:cubicBezTo>
                  <a:pt x="334797" y="1112083"/>
                  <a:pt x="291645" y="1049354"/>
                  <a:pt x="0" y="1077376"/>
                </a:cubicBezTo>
                <a:cubicBezTo>
                  <a:pt x="-15860" y="838579"/>
                  <a:pt x="21566" y="789094"/>
                  <a:pt x="0" y="549462"/>
                </a:cubicBezTo>
                <a:cubicBezTo>
                  <a:pt x="-21566" y="309830"/>
                  <a:pt x="14639" y="247777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7750480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Entretien individuel et Ateliers collectifs en présentiel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à distance en prévision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345619" y="2641893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Séjour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médico-éducatif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 centre SSR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Vacances scolaires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345618" y="3660270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et collectifs lors du séjour en  SSR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9214" y="1591563"/>
            <a:ext cx="1362090" cy="738759"/>
          </a:xfrm>
          <a:custGeom>
            <a:avLst/>
            <a:gdLst>
              <a:gd name="connsiteX0" fmla="*/ 0 w 1362090"/>
              <a:gd name="connsiteY0" fmla="*/ 0 h 738759"/>
              <a:gd name="connsiteX1" fmla="*/ 440409 w 1362090"/>
              <a:gd name="connsiteY1" fmla="*/ 0 h 738759"/>
              <a:gd name="connsiteX2" fmla="*/ 880818 w 1362090"/>
              <a:gd name="connsiteY2" fmla="*/ 0 h 738759"/>
              <a:gd name="connsiteX3" fmla="*/ 1362090 w 1362090"/>
              <a:gd name="connsiteY3" fmla="*/ 0 h 738759"/>
              <a:gd name="connsiteX4" fmla="*/ 1362090 w 1362090"/>
              <a:gd name="connsiteY4" fmla="*/ 376767 h 738759"/>
              <a:gd name="connsiteX5" fmla="*/ 1362090 w 1362090"/>
              <a:gd name="connsiteY5" fmla="*/ 738759 h 738759"/>
              <a:gd name="connsiteX6" fmla="*/ 948923 w 1362090"/>
              <a:gd name="connsiteY6" fmla="*/ 738759 h 738759"/>
              <a:gd name="connsiteX7" fmla="*/ 508514 w 1362090"/>
              <a:gd name="connsiteY7" fmla="*/ 738759 h 738759"/>
              <a:gd name="connsiteX8" fmla="*/ 0 w 1362090"/>
              <a:gd name="connsiteY8" fmla="*/ 738759 h 738759"/>
              <a:gd name="connsiteX9" fmla="*/ 0 w 1362090"/>
              <a:gd name="connsiteY9" fmla="*/ 384155 h 738759"/>
              <a:gd name="connsiteX10" fmla="*/ 0 w 1362090"/>
              <a:gd name="connsiteY10" fmla="*/ 0 h 73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2090" h="738759" fill="none" extrusionOk="0">
                <a:moveTo>
                  <a:pt x="0" y="0"/>
                </a:moveTo>
                <a:cubicBezTo>
                  <a:pt x="143875" y="-30089"/>
                  <a:pt x="319189" y="47579"/>
                  <a:pt x="440409" y="0"/>
                </a:cubicBezTo>
                <a:cubicBezTo>
                  <a:pt x="561629" y="-47579"/>
                  <a:pt x="712279" y="16804"/>
                  <a:pt x="880818" y="0"/>
                </a:cubicBezTo>
                <a:cubicBezTo>
                  <a:pt x="1049357" y="-16804"/>
                  <a:pt x="1220840" y="46782"/>
                  <a:pt x="1362090" y="0"/>
                </a:cubicBezTo>
                <a:cubicBezTo>
                  <a:pt x="1399438" y="150490"/>
                  <a:pt x="1351606" y="296545"/>
                  <a:pt x="1362090" y="376767"/>
                </a:cubicBezTo>
                <a:cubicBezTo>
                  <a:pt x="1372574" y="456989"/>
                  <a:pt x="1319602" y="631473"/>
                  <a:pt x="1362090" y="738759"/>
                </a:cubicBezTo>
                <a:cubicBezTo>
                  <a:pt x="1275204" y="769755"/>
                  <a:pt x="1072705" y="704952"/>
                  <a:pt x="948923" y="738759"/>
                </a:cubicBezTo>
                <a:cubicBezTo>
                  <a:pt x="825141" y="772566"/>
                  <a:pt x="709517" y="702553"/>
                  <a:pt x="508514" y="738759"/>
                </a:cubicBezTo>
                <a:cubicBezTo>
                  <a:pt x="307511" y="774965"/>
                  <a:pt x="144885" y="720883"/>
                  <a:pt x="0" y="738759"/>
                </a:cubicBezTo>
                <a:cubicBezTo>
                  <a:pt x="-26688" y="654997"/>
                  <a:pt x="11920" y="530480"/>
                  <a:pt x="0" y="384155"/>
                </a:cubicBezTo>
                <a:cubicBezTo>
                  <a:pt x="-11920" y="237830"/>
                  <a:pt x="9438" y="81062"/>
                  <a:pt x="0" y="0"/>
                </a:cubicBezTo>
                <a:close/>
              </a:path>
              <a:path w="1362090" h="738759" stroke="0" extrusionOk="0">
                <a:moveTo>
                  <a:pt x="0" y="0"/>
                </a:moveTo>
                <a:cubicBezTo>
                  <a:pt x="153135" y="-40563"/>
                  <a:pt x="237449" y="28932"/>
                  <a:pt x="426788" y="0"/>
                </a:cubicBezTo>
                <a:cubicBezTo>
                  <a:pt x="616127" y="-28932"/>
                  <a:pt x="673052" y="31499"/>
                  <a:pt x="853576" y="0"/>
                </a:cubicBezTo>
                <a:cubicBezTo>
                  <a:pt x="1034100" y="-31499"/>
                  <a:pt x="1191640" y="35434"/>
                  <a:pt x="1362090" y="0"/>
                </a:cubicBezTo>
                <a:cubicBezTo>
                  <a:pt x="1372758" y="72742"/>
                  <a:pt x="1352053" y="218299"/>
                  <a:pt x="1362090" y="354604"/>
                </a:cubicBezTo>
                <a:cubicBezTo>
                  <a:pt x="1372127" y="490909"/>
                  <a:pt x="1327434" y="610115"/>
                  <a:pt x="1362090" y="738759"/>
                </a:cubicBezTo>
                <a:cubicBezTo>
                  <a:pt x="1258705" y="781596"/>
                  <a:pt x="1067419" y="733541"/>
                  <a:pt x="921681" y="738759"/>
                </a:cubicBezTo>
                <a:cubicBezTo>
                  <a:pt x="775943" y="743977"/>
                  <a:pt x="650571" y="736876"/>
                  <a:pt x="467651" y="738759"/>
                </a:cubicBezTo>
                <a:cubicBezTo>
                  <a:pt x="284731" y="740642"/>
                  <a:pt x="188421" y="684325"/>
                  <a:pt x="0" y="738759"/>
                </a:cubicBezTo>
                <a:cubicBezTo>
                  <a:pt x="-21303" y="620170"/>
                  <a:pt x="17466" y="501422"/>
                  <a:pt x="0" y="391542"/>
                </a:cubicBezTo>
                <a:cubicBezTo>
                  <a:pt x="-17466" y="281662"/>
                  <a:pt x="19043" y="125780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983022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rgbClr val="000000"/>
                </a:solidFill>
                <a:latin typeface="Avenir Heavy"/>
                <a:cs typeface="Avenir Heavy"/>
              </a:rPr>
              <a:t>Programme Polypathologie du Marmandais (1</a:t>
            </a:r>
            <a:r>
              <a:rPr lang="fr-FR" sz="900" baseline="30000" dirty="0">
                <a:solidFill>
                  <a:srgbClr val="000000"/>
                </a:solidFill>
                <a:latin typeface="Avenir Heavy"/>
                <a:cs typeface="Avenir Heavy"/>
              </a:rPr>
              <a:t>er</a:t>
            </a:r>
            <a:r>
              <a:rPr lang="fr-FR" sz="900" dirty="0">
                <a:solidFill>
                  <a:srgbClr val="000000"/>
                </a:solidFill>
                <a:latin typeface="Avenir Heavy"/>
                <a:cs typeface="Avenir Heavy"/>
              </a:rPr>
              <a:t> recours ou ETP de proximité)</a:t>
            </a:r>
            <a:endParaRPr lang="fr-FR" sz="800" i="1" dirty="0">
              <a:solidFill>
                <a:srgbClr val="000000"/>
              </a:solidFill>
              <a:latin typeface="Avenir Heavy"/>
              <a:cs typeface="Avenir Heavy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6264" y="2657545"/>
            <a:ext cx="1369467" cy="72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Aide aux jeunes diabétiques : séjours enfants et adolescents 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8213" y="3659024"/>
            <a:ext cx="1369467" cy="720000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rgbClr val="000000"/>
                </a:solidFill>
                <a:latin typeface="Avenir Heavy"/>
                <a:cs typeface="Avenir Heavy"/>
              </a:rPr>
              <a:t>Vivre au quotidien après un AVC, </a:t>
            </a:r>
          </a:p>
          <a:p>
            <a:pPr algn="ctr"/>
            <a:r>
              <a:rPr lang="fr-FR" sz="900" dirty="0">
                <a:solidFill>
                  <a:srgbClr val="000000"/>
                </a:solidFill>
                <a:latin typeface="Avenir Heavy"/>
                <a:cs typeface="Avenir Heavy"/>
              </a:rPr>
              <a:t>ça change quoi ?</a:t>
            </a:r>
          </a:p>
        </p:txBody>
      </p:sp>
      <p:sp>
        <p:nvSpPr>
          <p:cNvPr id="3" name="Rectangle 2"/>
          <p:cNvSpPr/>
          <p:nvPr/>
        </p:nvSpPr>
        <p:spPr>
          <a:xfrm>
            <a:off x="66264" y="684826"/>
            <a:ext cx="1340752" cy="720000"/>
          </a:xfrm>
          <a:prstGeom prst="rect">
            <a:avLst/>
          </a:prstGeom>
          <a:solidFill>
            <a:schemeClr val="bg2"/>
          </a:solidFill>
          <a:ln w="3175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latin typeface="Avenir Heavy"/>
              <a:cs typeface="Avenir Heavy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8468" y="684826"/>
            <a:ext cx="654675" cy="720000"/>
          </a:xfrm>
          <a:prstGeom prst="rect">
            <a:avLst/>
          </a:prstGeom>
          <a:solidFill>
            <a:srgbClr val="948A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>
              <a:latin typeface="Avenir Heavy"/>
              <a:cs typeface="Avenir Heavy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08" y="690815"/>
            <a:ext cx="1362090" cy="719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>
              <a:latin typeface="Avenir Heavy"/>
              <a:cs typeface="Avenir Heavy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4354" y="725271"/>
            <a:ext cx="138475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rgbClr val="000000"/>
                </a:solidFill>
                <a:latin typeface="Avenir Heavy"/>
                <a:cs typeface="Avenir Heavy"/>
              </a:rPr>
              <a:t>Éducation thérapeutique des patients diabétiques de </a:t>
            </a:r>
          </a:p>
          <a:p>
            <a:pPr algn="ctr"/>
            <a:r>
              <a:rPr lang="fr-FR" sz="800" dirty="0">
                <a:solidFill>
                  <a:srgbClr val="000000"/>
                </a:solidFill>
                <a:latin typeface="Avenir Heavy"/>
                <a:cs typeface="Avenir Heavy"/>
              </a:rPr>
              <a:t>type 1 et 2 : EDIAM</a:t>
            </a:r>
          </a:p>
          <a:p>
            <a:pPr algn="ctr"/>
            <a:r>
              <a:rPr lang="fr-FR" sz="800" dirty="0">
                <a:solidFill>
                  <a:srgbClr val="000000"/>
                </a:solidFill>
                <a:latin typeface="Avenir Heavy"/>
                <a:cs typeface="Avenir Heavy"/>
              </a:rPr>
              <a:t>+ diabète gestationnel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74B89B1-C1D5-27F2-78B2-6F492C047F10}"/>
              </a:ext>
            </a:extLst>
          </p:cNvPr>
          <p:cNvSpPr txBox="1"/>
          <p:nvPr/>
        </p:nvSpPr>
        <p:spPr>
          <a:xfrm>
            <a:off x="312623" y="5020762"/>
            <a:ext cx="6928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Avenir Roman"/>
                <a:cs typeface="Avenir Roman"/>
              </a:rPr>
              <a:t>D’autres programmes sont déclinés  sur le secteur: consulter les programmes communs aux 3 territoires de santé du 47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67C8296-5A14-9C88-6A5F-022709E17F29}"/>
              </a:ext>
            </a:extLst>
          </p:cNvPr>
          <p:cNvSpPr txBox="1"/>
          <p:nvPr/>
        </p:nvSpPr>
        <p:spPr>
          <a:xfrm>
            <a:off x="3286937" y="503982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201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6705" y="2123910"/>
            <a:ext cx="6431272" cy="244253"/>
          </a:xfrm>
          <a:prstGeom prst="rect">
            <a:avLst/>
          </a:prstGeom>
          <a:solidFill>
            <a:srgbClr val="DDD9C3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292119" y="3275118"/>
            <a:ext cx="6431272" cy="244253"/>
          </a:xfrm>
          <a:prstGeom prst="rect">
            <a:avLst/>
          </a:prstGeom>
          <a:solidFill>
            <a:srgbClr val="3366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196705" y="1165361"/>
            <a:ext cx="6431272" cy="244253"/>
          </a:xfrm>
          <a:prstGeom prst="rect">
            <a:avLst/>
          </a:prstGeom>
          <a:solidFill>
            <a:srgbClr val="DDD9C3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6264" y="135440"/>
            <a:ext cx="1368000" cy="389493"/>
          </a:xfrm>
          <a:prstGeom prst="rect">
            <a:avLst/>
          </a:prstGeom>
          <a:solidFill>
            <a:srgbClr val="4F62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64" y="962734"/>
            <a:ext cx="1369467" cy="72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Aide aux jeunes diabétiques : séjours enfants et adolescents 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142" y="2050061"/>
            <a:ext cx="1369467" cy="720000"/>
          </a:xfrm>
          <a:prstGeom prst="rect">
            <a:avLst/>
          </a:prstGeom>
          <a:solidFill>
            <a:srgbClr val="33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</a:pPr>
            <a:r>
              <a:rPr lang="fr-FR" sz="900" dirty="0">
                <a:solidFill>
                  <a:srgbClr val="FFFFFF"/>
                </a:solidFill>
                <a:latin typeface="Avenir Heavy"/>
                <a:cs typeface="Avenir Heavy"/>
              </a:rPr>
              <a:t>Education thérapeutique </a:t>
            </a:r>
          </a:p>
          <a:p>
            <a:pPr algn="ctr" defTabSz="914400">
              <a:lnSpc>
                <a:spcPct val="90000"/>
              </a:lnSpc>
            </a:pPr>
            <a:r>
              <a:rPr lang="fr-FR" sz="900" dirty="0">
                <a:solidFill>
                  <a:srgbClr val="FFFFFF"/>
                </a:solidFill>
                <a:latin typeface="Avenir Heavy"/>
                <a:cs typeface="Avenir Heavy"/>
              </a:rPr>
              <a:t>pour les patients lombalgiques chroniques: </a:t>
            </a:r>
          </a:p>
          <a:p>
            <a:pPr algn="ctr" defTabSz="914400">
              <a:lnSpc>
                <a:spcPct val="90000"/>
              </a:lnSpc>
            </a:pPr>
            <a:r>
              <a:rPr lang="fr-FR" sz="900" dirty="0">
                <a:solidFill>
                  <a:srgbClr val="FFFFFF"/>
                </a:solidFill>
                <a:latin typeface="Avenir Heavy"/>
                <a:cs typeface="Avenir Heavy"/>
              </a:rPr>
              <a:t>mon dos quèsaco 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0323" y="135440"/>
            <a:ext cx="900000" cy="389493"/>
          </a:xfrm>
          <a:prstGeom prst="rect">
            <a:avLst/>
          </a:prstGeom>
          <a:solidFill>
            <a:srgbClr val="4F6228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58943" y="135440"/>
            <a:ext cx="827995" cy="389493"/>
          </a:xfrm>
          <a:prstGeom prst="rect">
            <a:avLst/>
          </a:prstGeom>
          <a:solidFill>
            <a:srgbClr val="4F6228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7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42586" y="135440"/>
            <a:ext cx="1727062" cy="389493"/>
          </a:xfrm>
          <a:prstGeom prst="rect">
            <a:avLst/>
          </a:prstGeom>
          <a:solidFill>
            <a:srgbClr val="4F6228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Avenir Heavy"/>
                <a:cs typeface="Avenir Heavy"/>
              </a:rPr>
              <a:t>à contacter </a:t>
            </a:r>
            <a:r>
              <a:rPr lang="fr-FR" sz="800" i="1" dirty="0">
                <a:solidFill>
                  <a:schemeClr val="bg1"/>
                </a:solidFill>
                <a:latin typeface="Avenir Heavy"/>
                <a:cs typeface="Avenir Heavy"/>
              </a:rPr>
              <a:t>*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13299" y="131482"/>
            <a:ext cx="1184668" cy="389493"/>
          </a:xfrm>
          <a:prstGeom prst="rect">
            <a:avLst/>
          </a:prstGeom>
          <a:solidFill>
            <a:srgbClr val="4F6228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45618" y="131482"/>
            <a:ext cx="1184668" cy="389493"/>
          </a:xfrm>
          <a:prstGeom prst="rect">
            <a:avLst/>
          </a:prstGeom>
          <a:solidFill>
            <a:srgbClr val="4F6228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16192" y="959033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Association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d’Aide aux Jeunes Diabétiques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AJD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26063" y="2050061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Centre</a:t>
            </a:r>
          </a:p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DELESTRAINT FABIEN</a:t>
            </a:r>
          </a:p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Château Ferrié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58943" y="952781"/>
            <a:ext cx="827999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/>
                <a:cs typeface="Avenir Heavy"/>
              </a:rPr>
              <a:t>Ste-Bazeille</a:t>
            </a:r>
          </a:p>
          <a:p>
            <a:pPr algn="ctr"/>
            <a:endParaRPr lang="fr-FR" sz="900" dirty="0">
              <a:solidFill>
                <a:schemeClr val="tx1"/>
              </a:solidFill>
              <a:latin typeface="Avenir Heavy"/>
              <a:cs typeface="Avenir Heavy"/>
            </a:endParaRP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Pujols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63848" y="2050061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Penne d’Agenais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10512" y="937434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venir Heavy"/>
              </a:rPr>
              <a:t>Carine CHOLEAU</a:t>
            </a:r>
          </a:p>
          <a:p>
            <a:pPr algn="ctr">
              <a:lnSpc>
                <a:spcPct val="110000"/>
              </a:lnSpc>
            </a:pPr>
            <a:r>
              <a:rPr lang="fr-FR" sz="1000" u="sng" dirty="0">
                <a:solidFill>
                  <a:srgbClr val="0000FF"/>
                </a:solidFill>
                <a:latin typeface="+mj-lt"/>
                <a:cs typeface="Avenir Heavy"/>
              </a:rPr>
              <a:t>carine.choleau@ajd-educ.org</a:t>
            </a:r>
          </a:p>
          <a:p>
            <a:pPr algn="ctr">
              <a:lnSpc>
                <a:spcPct val="110000"/>
              </a:lnSpc>
            </a:pPr>
            <a:r>
              <a:rPr lang="fr-FR" sz="1000" dirty="0">
                <a:solidFill>
                  <a:schemeClr val="tx1"/>
                </a:solidFill>
                <a:latin typeface="+mj-lt"/>
                <a:cs typeface="Avenir Heavy"/>
              </a:rPr>
              <a:t>01 44 16 89 87</a:t>
            </a:r>
          </a:p>
        </p:txBody>
      </p:sp>
      <p:sp>
        <p:nvSpPr>
          <p:cNvPr id="29" name="Ellipse 28"/>
          <p:cNvSpPr/>
          <p:nvPr/>
        </p:nvSpPr>
        <p:spPr>
          <a:xfrm>
            <a:off x="-296291" y="4443372"/>
            <a:ext cx="8195733" cy="196415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cs typeface="Avenir Black"/>
              </a:rPr>
              <a:t>Déclinés sur le VILLENEUVOIS</a:t>
            </a: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42297" y="2059172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venir Heavy"/>
              </a:rPr>
              <a:t>Magali LAGARDE</a:t>
            </a:r>
          </a:p>
          <a:p>
            <a:pPr algn="ctr">
              <a:lnSpc>
                <a:spcPct val="110000"/>
              </a:lnSpc>
            </a:pPr>
            <a:r>
              <a:rPr lang="fr-FR" sz="1000" u="sng" dirty="0">
                <a:solidFill>
                  <a:srgbClr val="0000FF"/>
                </a:solidFill>
                <a:latin typeface="+mj-lt"/>
                <a:cs typeface="Avenir Heavy"/>
                <a:hlinkClick r:id="rId2"/>
              </a:rPr>
              <a:t>ergo@cdf-penne.com</a:t>
            </a:r>
            <a:endParaRPr lang="fr-FR" sz="1000" u="sng" dirty="0">
              <a:solidFill>
                <a:srgbClr val="0000FF"/>
              </a:solidFill>
              <a:latin typeface="+mj-lt"/>
              <a:cs typeface="Avenir Heavy"/>
            </a:endParaRPr>
          </a:p>
          <a:p>
            <a:pPr algn="ctr">
              <a:lnSpc>
                <a:spcPct val="110000"/>
              </a:lnSpc>
            </a:pPr>
            <a:r>
              <a:rPr lang="fr-FR" sz="1000" dirty="0">
                <a:solidFill>
                  <a:schemeClr val="tx1"/>
                </a:solidFill>
                <a:latin typeface="+mj-lt"/>
                <a:cs typeface="Avenir Heavy"/>
              </a:rPr>
              <a:t>05 53 41 20 09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13300" y="951886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Enfants et adolescents atteints de diabète Type 1</a:t>
            </a:r>
          </a:p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(recrutement national)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119813" y="2059172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de lombalgie chronique</a:t>
            </a:r>
            <a:endParaRPr lang="fr-FR" sz="800" dirty="0">
              <a:solidFill>
                <a:schemeClr val="tx1"/>
              </a:solidFill>
              <a:latin typeface="Avenir Heavy"/>
              <a:cs typeface="Avenir Heavy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45619" y="951886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Séjours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médico-éducatifs en centre SSR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Vacances scolaires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353469" y="2050061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et collectifs lors du séjour en SSR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518984" y="4955410"/>
            <a:ext cx="64189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Avenir Roman"/>
                <a:cs typeface="Avenir Roman"/>
              </a:rPr>
              <a:t>D’autres programmes sont déclinés sur le secteur: consulter les programmes communs aux 3 territoires de santé du 47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20AD7ED-6C1E-E2EE-4154-9D5608348986}"/>
              </a:ext>
            </a:extLst>
          </p:cNvPr>
          <p:cNvSpPr txBox="1"/>
          <p:nvPr/>
        </p:nvSpPr>
        <p:spPr>
          <a:xfrm>
            <a:off x="3281741" y="574445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8E68B-2C3A-8E16-BADF-D9B06B71C38C}"/>
              </a:ext>
            </a:extLst>
          </p:cNvPr>
          <p:cNvSpPr/>
          <p:nvPr/>
        </p:nvSpPr>
        <p:spPr>
          <a:xfrm>
            <a:off x="132723" y="3209758"/>
            <a:ext cx="1369467" cy="720000"/>
          </a:xfrm>
          <a:prstGeom prst="rect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Programme d’ETP « Obésité,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un poids partagé »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00612B-789B-42A1-374C-7C6FF3A78A13}"/>
              </a:ext>
            </a:extLst>
          </p:cNvPr>
          <p:cNvSpPr/>
          <p:nvPr/>
        </p:nvSpPr>
        <p:spPr>
          <a:xfrm>
            <a:off x="1584118" y="3209758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Pôle de santé du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Villeneuvois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36E20B-153C-DAC6-9FE7-6348F1D0B8C2}"/>
              </a:ext>
            </a:extLst>
          </p:cNvPr>
          <p:cNvSpPr/>
          <p:nvPr/>
        </p:nvSpPr>
        <p:spPr>
          <a:xfrm>
            <a:off x="2526873" y="3209758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Villeneuve-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sur-Lot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78806A-1C53-8CC2-B3A2-89C874959511}"/>
              </a:ext>
            </a:extLst>
          </p:cNvPr>
          <p:cNvSpPr/>
          <p:nvPr/>
        </p:nvSpPr>
        <p:spPr>
          <a:xfrm>
            <a:off x="3410512" y="3200754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venir Heavy"/>
              </a:rPr>
              <a:t>Françoise GUEYDON</a:t>
            </a:r>
          </a:p>
          <a:p>
            <a:pPr algn="ctr">
              <a:lnSpc>
                <a:spcPct val="110000"/>
              </a:lnSpc>
            </a:pPr>
            <a:r>
              <a:rPr lang="fr-FR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Rrac@psv47.fr</a:t>
            </a:r>
            <a:endParaRPr lang="fr-FR" sz="1000" dirty="0">
              <a:solidFill>
                <a:schemeClr val="tx1"/>
              </a:solidFill>
              <a:highlight>
                <a:srgbClr val="FFFF00"/>
              </a:highlight>
              <a:latin typeface="+mj-lt"/>
              <a:cs typeface="Avenir Heavy"/>
            </a:endParaRPr>
          </a:p>
          <a:p>
            <a:pPr algn="ctr">
              <a:lnSpc>
                <a:spcPct val="110000"/>
              </a:lnSpc>
            </a:pPr>
            <a:r>
              <a:rPr lang="fr-FR" sz="1000" dirty="0">
                <a:solidFill>
                  <a:schemeClr val="tx1"/>
                </a:solidFill>
                <a:latin typeface="+mj-lt"/>
                <a:cs typeface="Avenir Heavy"/>
              </a:rPr>
              <a:t>05 53 72 27 49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2C4255-5522-B351-04D1-B47DD2C9905A}"/>
              </a:ext>
            </a:extLst>
          </p:cNvPr>
          <p:cNvSpPr/>
          <p:nvPr/>
        </p:nvSpPr>
        <p:spPr>
          <a:xfrm>
            <a:off x="5139042" y="3209758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d’obésité</a:t>
            </a:r>
          </a:p>
          <a:p>
            <a:pPr algn="ctr"/>
            <a:r>
              <a:rPr lang="fr-FR" sz="900" dirty="0" err="1">
                <a:solidFill>
                  <a:schemeClr val="tx1"/>
                </a:solidFill>
                <a:latin typeface="Avenir Heavy"/>
                <a:cs typeface="Avenir Heavy"/>
              </a:rPr>
              <a:t>Et/Ou</a:t>
            </a:r>
            <a:endParaRPr lang="fr-FR" sz="900" dirty="0">
              <a:solidFill>
                <a:schemeClr val="tx1"/>
              </a:solidFill>
              <a:latin typeface="Avenir Heavy"/>
              <a:cs typeface="Avenir Heavy"/>
            </a:endParaRP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 Personnes en post chirurgie bariatrique</a:t>
            </a:r>
            <a:endParaRPr lang="fr-FR" sz="800" dirty="0">
              <a:solidFill>
                <a:schemeClr val="tx1"/>
              </a:solidFill>
              <a:latin typeface="Avenir Heavy"/>
              <a:cs typeface="Avenir Heavy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2411F9-9D5B-F452-370B-EB07689C6D8A}"/>
              </a:ext>
            </a:extLst>
          </p:cNvPr>
          <p:cNvSpPr/>
          <p:nvPr/>
        </p:nvSpPr>
        <p:spPr>
          <a:xfrm>
            <a:off x="6371361" y="3200230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Entretiens individuels et Ateliers collectifs en présentiel</a:t>
            </a:r>
          </a:p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Ateliers à distance</a:t>
            </a:r>
          </a:p>
        </p:txBody>
      </p:sp>
    </p:spTree>
    <p:extLst>
      <p:ext uri="{BB962C8B-B14F-4D97-AF65-F5344CB8AC3E}">
        <p14:creationId xmlns:p14="http://schemas.microsoft.com/office/powerpoint/2010/main" val="324010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6705" y="1595472"/>
            <a:ext cx="6431272" cy="244253"/>
          </a:xfrm>
          <a:prstGeom prst="rect">
            <a:avLst/>
          </a:prstGeom>
          <a:solidFill>
            <a:srgbClr val="948A5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96705" y="2365042"/>
            <a:ext cx="6431272" cy="244253"/>
          </a:xfrm>
          <a:prstGeom prst="rect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292119" y="3179743"/>
            <a:ext cx="6431272" cy="244253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196705" y="785853"/>
            <a:ext cx="6431272" cy="244253"/>
          </a:xfrm>
          <a:prstGeom prst="rect">
            <a:avLst/>
          </a:prstGeom>
          <a:solidFill>
            <a:srgbClr val="948A5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6264" y="135440"/>
            <a:ext cx="1368000" cy="38949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64" y="583226"/>
            <a:ext cx="1369467" cy="720000"/>
          </a:xfrm>
          <a:custGeom>
            <a:avLst/>
            <a:gdLst>
              <a:gd name="connsiteX0" fmla="*/ 0 w 1369467"/>
              <a:gd name="connsiteY0" fmla="*/ 0 h 720000"/>
              <a:gd name="connsiteX1" fmla="*/ 415405 w 1369467"/>
              <a:gd name="connsiteY1" fmla="*/ 0 h 720000"/>
              <a:gd name="connsiteX2" fmla="*/ 885589 w 1369467"/>
              <a:gd name="connsiteY2" fmla="*/ 0 h 720000"/>
              <a:gd name="connsiteX3" fmla="*/ 1369467 w 1369467"/>
              <a:gd name="connsiteY3" fmla="*/ 0 h 720000"/>
              <a:gd name="connsiteX4" fmla="*/ 1369467 w 1369467"/>
              <a:gd name="connsiteY4" fmla="*/ 360000 h 720000"/>
              <a:gd name="connsiteX5" fmla="*/ 1369467 w 1369467"/>
              <a:gd name="connsiteY5" fmla="*/ 720000 h 720000"/>
              <a:gd name="connsiteX6" fmla="*/ 940367 w 1369467"/>
              <a:gd name="connsiteY6" fmla="*/ 720000 h 720000"/>
              <a:gd name="connsiteX7" fmla="*/ 470184 w 1369467"/>
              <a:gd name="connsiteY7" fmla="*/ 720000 h 720000"/>
              <a:gd name="connsiteX8" fmla="*/ 0 w 1369467"/>
              <a:gd name="connsiteY8" fmla="*/ 720000 h 720000"/>
              <a:gd name="connsiteX9" fmla="*/ 0 w 1369467"/>
              <a:gd name="connsiteY9" fmla="*/ 352800 h 720000"/>
              <a:gd name="connsiteX10" fmla="*/ 0 w 1369467"/>
              <a:gd name="connsiteY10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9467" h="720000" fill="none" extrusionOk="0">
                <a:moveTo>
                  <a:pt x="0" y="0"/>
                </a:moveTo>
                <a:cubicBezTo>
                  <a:pt x="205590" y="-35175"/>
                  <a:pt x="307591" y="39850"/>
                  <a:pt x="415405" y="0"/>
                </a:cubicBezTo>
                <a:cubicBezTo>
                  <a:pt x="523219" y="-39850"/>
                  <a:pt x="784393" y="47353"/>
                  <a:pt x="885589" y="0"/>
                </a:cubicBezTo>
                <a:cubicBezTo>
                  <a:pt x="986785" y="-47353"/>
                  <a:pt x="1195163" y="19402"/>
                  <a:pt x="1369467" y="0"/>
                </a:cubicBezTo>
                <a:cubicBezTo>
                  <a:pt x="1404289" y="83566"/>
                  <a:pt x="1363952" y="280349"/>
                  <a:pt x="1369467" y="360000"/>
                </a:cubicBezTo>
                <a:cubicBezTo>
                  <a:pt x="1374982" y="439651"/>
                  <a:pt x="1328550" y="631992"/>
                  <a:pt x="1369467" y="720000"/>
                </a:cubicBezTo>
                <a:cubicBezTo>
                  <a:pt x="1242329" y="751109"/>
                  <a:pt x="1042937" y="693823"/>
                  <a:pt x="940367" y="720000"/>
                </a:cubicBezTo>
                <a:cubicBezTo>
                  <a:pt x="837797" y="746177"/>
                  <a:pt x="598913" y="664969"/>
                  <a:pt x="470184" y="720000"/>
                </a:cubicBezTo>
                <a:cubicBezTo>
                  <a:pt x="341455" y="775031"/>
                  <a:pt x="147371" y="711336"/>
                  <a:pt x="0" y="720000"/>
                </a:cubicBezTo>
                <a:cubicBezTo>
                  <a:pt x="-38637" y="568025"/>
                  <a:pt x="4271" y="484345"/>
                  <a:pt x="0" y="352800"/>
                </a:cubicBezTo>
                <a:cubicBezTo>
                  <a:pt x="-4271" y="221255"/>
                  <a:pt x="9539" y="81132"/>
                  <a:pt x="0" y="0"/>
                </a:cubicBezTo>
                <a:close/>
              </a:path>
              <a:path w="1369467" h="720000" stroke="0" extrusionOk="0">
                <a:moveTo>
                  <a:pt x="0" y="0"/>
                </a:moveTo>
                <a:cubicBezTo>
                  <a:pt x="198831" y="-22755"/>
                  <a:pt x="236425" y="11526"/>
                  <a:pt x="470184" y="0"/>
                </a:cubicBezTo>
                <a:cubicBezTo>
                  <a:pt x="703943" y="-11526"/>
                  <a:pt x="702353" y="20597"/>
                  <a:pt x="926673" y="0"/>
                </a:cubicBezTo>
                <a:cubicBezTo>
                  <a:pt x="1150993" y="-20597"/>
                  <a:pt x="1275024" y="9777"/>
                  <a:pt x="1369467" y="0"/>
                </a:cubicBezTo>
                <a:cubicBezTo>
                  <a:pt x="1410205" y="84488"/>
                  <a:pt x="1326434" y="189202"/>
                  <a:pt x="1369467" y="374400"/>
                </a:cubicBezTo>
                <a:cubicBezTo>
                  <a:pt x="1412500" y="559598"/>
                  <a:pt x="1351585" y="617074"/>
                  <a:pt x="1369467" y="720000"/>
                </a:cubicBezTo>
                <a:cubicBezTo>
                  <a:pt x="1182321" y="750087"/>
                  <a:pt x="1089204" y="719233"/>
                  <a:pt x="912978" y="720000"/>
                </a:cubicBezTo>
                <a:cubicBezTo>
                  <a:pt x="736752" y="720767"/>
                  <a:pt x="618551" y="717052"/>
                  <a:pt x="442794" y="720000"/>
                </a:cubicBezTo>
                <a:cubicBezTo>
                  <a:pt x="267037" y="722948"/>
                  <a:pt x="178319" y="714699"/>
                  <a:pt x="0" y="720000"/>
                </a:cubicBezTo>
                <a:cubicBezTo>
                  <a:pt x="-31348" y="604677"/>
                  <a:pt x="25106" y="498777"/>
                  <a:pt x="0" y="360000"/>
                </a:cubicBezTo>
                <a:cubicBezTo>
                  <a:pt x="-25106" y="221223"/>
                  <a:pt x="19330" y="88477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32880560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Education thérapeutique du SMR nutrition*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679" y="1366434"/>
            <a:ext cx="1369467" cy="719999"/>
          </a:xfrm>
          <a:prstGeom prst="rect">
            <a:avLst/>
          </a:prstGeom>
          <a:solidFill>
            <a:srgbClr val="948A5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Education thérapeutique ambulatoire dédiée aux patients diabétiques de type 2 : EDIA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97" y="2130721"/>
            <a:ext cx="1369467" cy="72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Education thérapeutique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du patient diabétique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de type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264" y="2909724"/>
            <a:ext cx="1369467" cy="720000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Education thérapeutique du patient présentant un syndrome coronarien aigu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323" y="135440"/>
            <a:ext cx="900000" cy="3894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58943" y="135440"/>
            <a:ext cx="827995" cy="3894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7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42586" y="135440"/>
            <a:ext cx="1727062" cy="3894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Avenir Heavy"/>
                <a:cs typeface="Avenir Heavy"/>
              </a:rPr>
              <a:t>à contacter </a:t>
            </a:r>
            <a:r>
              <a:rPr lang="fr-FR" sz="1000" i="1" dirty="0">
                <a:solidFill>
                  <a:schemeClr val="bg1"/>
                </a:solidFill>
                <a:latin typeface="Avenir Heavy"/>
                <a:cs typeface="Avenir Heavy"/>
              </a:rPr>
              <a:t>*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13299" y="131482"/>
            <a:ext cx="1184668" cy="3894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45618" y="131482"/>
            <a:ext cx="1184668" cy="3894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16192" y="579525"/>
            <a:ext cx="864000" cy="720000"/>
          </a:xfrm>
          <a:custGeom>
            <a:avLst/>
            <a:gdLst>
              <a:gd name="connsiteX0" fmla="*/ 0 w 864000"/>
              <a:gd name="connsiteY0" fmla="*/ 0 h 720000"/>
              <a:gd name="connsiteX1" fmla="*/ 440640 w 864000"/>
              <a:gd name="connsiteY1" fmla="*/ 0 h 720000"/>
              <a:gd name="connsiteX2" fmla="*/ 864000 w 864000"/>
              <a:gd name="connsiteY2" fmla="*/ 0 h 720000"/>
              <a:gd name="connsiteX3" fmla="*/ 864000 w 864000"/>
              <a:gd name="connsiteY3" fmla="*/ 338400 h 720000"/>
              <a:gd name="connsiteX4" fmla="*/ 864000 w 864000"/>
              <a:gd name="connsiteY4" fmla="*/ 720000 h 720000"/>
              <a:gd name="connsiteX5" fmla="*/ 449280 w 864000"/>
              <a:gd name="connsiteY5" fmla="*/ 720000 h 720000"/>
              <a:gd name="connsiteX6" fmla="*/ 0 w 864000"/>
              <a:gd name="connsiteY6" fmla="*/ 720000 h 720000"/>
              <a:gd name="connsiteX7" fmla="*/ 0 w 864000"/>
              <a:gd name="connsiteY7" fmla="*/ 374400 h 720000"/>
              <a:gd name="connsiteX8" fmla="*/ 0 w 864000"/>
              <a:gd name="connsiteY8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000" h="720000" fill="none" extrusionOk="0">
                <a:moveTo>
                  <a:pt x="0" y="0"/>
                </a:moveTo>
                <a:cubicBezTo>
                  <a:pt x="186013" y="-26149"/>
                  <a:pt x="281914" y="37159"/>
                  <a:pt x="440640" y="0"/>
                </a:cubicBezTo>
                <a:cubicBezTo>
                  <a:pt x="599366" y="-37159"/>
                  <a:pt x="715564" y="41393"/>
                  <a:pt x="864000" y="0"/>
                </a:cubicBezTo>
                <a:cubicBezTo>
                  <a:pt x="879129" y="138857"/>
                  <a:pt x="829660" y="242384"/>
                  <a:pt x="864000" y="338400"/>
                </a:cubicBezTo>
                <a:cubicBezTo>
                  <a:pt x="898340" y="434416"/>
                  <a:pt x="835391" y="618700"/>
                  <a:pt x="864000" y="720000"/>
                </a:cubicBezTo>
                <a:cubicBezTo>
                  <a:pt x="683043" y="727876"/>
                  <a:pt x="594623" y="701558"/>
                  <a:pt x="449280" y="720000"/>
                </a:cubicBezTo>
                <a:cubicBezTo>
                  <a:pt x="303937" y="738442"/>
                  <a:pt x="109343" y="667885"/>
                  <a:pt x="0" y="720000"/>
                </a:cubicBezTo>
                <a:cubicBezTo>
                  <a:pt x="-24599" y="625562"/>
                  <a:pt x="21188" y="456930"/>
                  <a:pt x="0" y="374400"/>
                </a:cubicBezTo>
                <a:cubicBezTo>
                  <a:pt x="-21188" y="291870"/>
                  <a:pt x="36883" y="113437"/>
                  <a:pt x="0" y="0"/>
                </a:cubicBezTo>
                <a:close/>
              </a:path>
              <a:path w="864000" h="720000" stroke="0" extrusionOk="0">
                <a:moveTo>
                  <a:pt x="0" y="0"/>
                </a:moveTo>
                <a:cubicBezTo>
                  <a:pt x="159388" y="-14193"/>
                  <a:pt x="302642" y="18577"/>
                  <a:pt x="432000" y="0"/>
                </a:cubicBezTo>
                <a:cubicBezTo>
                  <a:pt x="561358" y="-18577"/>
                  <a:pt x="717918" y="44182"/>
                  <a:pt x="864000" y="0"/>
                </a:cubicBezTo>
                <a:cubicBezTo>
                  <a:pt x="869950" y="117702"/>
                  <a:pt x="857707" y="193370"/>
                  <a:pt x="864000" y="360000"/>
                </a:cubicBezTo>
                <a:cubicBezTo>
                  <a:pt x="870293" y="526630"/>
                  <a:pt x="854153" y="569902"/>
                  <a:pt x="864000" y="720000"/>
                </a:cubicBezTo>
                <a:cubicBezTo>
                  <a:pt x="773550" y="755249"/>
                  <a:pt x="606033" y="673549"/>
                  <a:pt x="414720" y="720000"/>
                </a:cubicBezTo>
                <a:cubicBezTo>
                  <a:pt x="223407" y="766451"/>
                  <a:pt x="92538" y="691049"/>
                  <a:pt x="0" y="720000"/>
                </a:cubicBezTo>
                <a:cubicBezTo>
                  <a:pt x="-10598" y="556574"/>
                  <a:pt x="31608" y="508130"/>
                  <a:pt x="0" y="374400"/>
                </a:cubicBezTo>
                <a:cubicBezTo>
                  <a:pt x="-31608" y="240670"/>
                  <a:pt x="18661" y="167961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extLst>
              <a:ext uri="{C807C97D-BFC1-408E-A445-0C87EB9F89A2}">
                <ask:lineSketchStyleProps xmlns:ask="http://schemas.microsoft.com/office/drawing/2018/sketchyshapes" sd="24571541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SMR nutrition du Centre Hospitalier Agen-Nérac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10790" y="1359818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Centre Hospitalier Agen-Nérac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16192" y="2130721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Centre Hospitalier Agen-Nérac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Sce Pédiatrie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16192" y="2909724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Clinique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Esquirol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Saint-Hilaire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58943" y="573273"/>
            <a:ext cx="827999" cy="720000"/>
          </a:xfrm>
          <a:custGeom>
            <a:avLst/>
            <a:gdLst>
              <a:gd name="connsiteX0" fmla="*/ 0 w 827999"/>
              <a:gd name="connsiteY0" fmla="*/ 0 h 720000"/>
              <a:gd name="connsiteX1" fmla="*/ 414000 w 827999"/>
              <a:gd name="connsiteY1" fmla="*/ 0 h 720000"/>
              <a:gd name="connsiteX2" fmla="*/ 827999 w 827999"/>
              <a:gd name="connsiteY2" fmla="*/ 0 h 720000"/>
              <a:gd name="connsiteX3" fmla="*/ 827999 w 827999"/>
              <a:gd name="connsiteY3" fmla="*/ 374400 h 720000"/>
              <a:gd name="connsiteX4" fmla="*/ 827999 w 827999"/>
              <a:gd name="connsiteY4" fmla="*/ 720000 h 720000"/>
              <a:gd name="connsiteX5" fmla="*/ 430559 w 827999"/>
              <a:gd name="connsiteY5" fmla="*/ 720000 h 720000"/>
              <a:gd name="connsiteX6" fmla="*/ 0 w 827999"/>
              <a:gd name="connsiteY6" fmla="*/ 720000 h 720000"/>
              <a:gd name="connsiteX7" fmla="*/ 0 w 827999"/>
              <a:gd name="connsiteY7" fmla="*/ 381600 h 720000"/>
              <a:gd name="connsiteX8" fmla="*/ 0 w 827999"/>
              <a:gd name="connsiteY8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999" h="720000" fill="none" extrusionOk="0">
                <a:moveTo>
                  <a:pt x="0" y="0"/>
                </a:moveTo>
                <a:cubicBezTo>
                  <a:pt x="184321" y="-34972"/>
                  <a:pt x="315375" y="5258"/>
                  <a:pt x="414000" y="0"/>
                </a:cubicBezTo>
                <a:cubicBezTo>
                  <a:pt x="512625" y="-5258"/>
                  <a:pt x="715724" y="3952"/>
                  <a:pt x="827999" y="0"/>
                </a:cubicBezTo>
                <a:cubicBezTo>
                  <a:pt x="846464" y="143596"/>
                  <a:pt x="825835" y="225326"/>
                  <a:pt x="827999" y="374400"/>
                </a:cubicBezTo>
                <a:cubicBezTo>
                  <a:pt x="830163" y="523474"/>
                  <a:pt x="811172" y="566763"/>
                  <a:pt x="827999" y="720000"/>
                </a:cubicBezTo>
                <a:cubicBezTo>
                  <a:pt x="703302" y="748640"/>
                  <a:pt x="572296" y="692860"/>
                  <a:pt x="430559" y="720000"/>
                </a:cubicBezTo>
                <a:cubicBezTo>
                  <a:pt x="288822" y="747140"/>
                  <a:pt x="171573" y="670169"/>
                  <a:pt x="0" y="720000"/>
                </a:cubicBezTo>
                <a:cubicBezTo>
                  <a:pt x="-31874" y="573580"/>
                  <a:pt x="21512" y="515782"/>
                  <a:pt x="0" y="381600"/>
                </a:cubicBezTo>
                <a:cubicBezTo>
                  <a:pt x="-21512" y="247418"/>
                  <a:pt x="611" y="115343"/>
                  <a:pt x="0" y="0"/>
                </a:cubicBezTo>
                <a:close/>
              </a:path>
              <a:path w="827999" h="720000" stroke="0" extrusionOk="0">
                <a:moveTo>
                  <a:pt x="0" y="0"/>
                </a:moveTo>
                <a:cubicBezTo>
                  <a:pt x="136999" y="-27113"/>
                  <a:pt x="322607" y="42839"/>
                  <a:pt x="422279" y="0"/>
                </a:cubicBezTo>
                <a:cubicBezTo>
                  <a:pt x="521951" y="-42839"/>
                  <a:pt x="661697" y="20020"/>
                  <a:pt x="827999" y="0"/>
                </a:cubicBezTo>
                <a:cubicBezTo>
                  <a:pt x="829598" y="80799"/>
                  <a:pt x="809374" y="234306"/>
                  <a:pt x="827999" y="345600"/>
                </a:cubicBezTo>
                <a:cubicBezTo>
                  <a:pt x="846624" y="456894"/>
                  <a:pt x="813131" y="616438"/>
                  <a:pt x="827999" y="720000"/>
                </a:cubicBezTo>
                <a:cubicBezTo>
                  <a:pt x="725333" y="746118"/>
                  <a:pt x="591133" y="680057"/>
                  <a:pt x="430559" y="720000"/>
                </a:cubicBezTo>
                <a:cubicBezTo>
                  <a:pt x="269985" y="759943"/>
                  <a:pt x="112554" y="703890"/>
                  <a:pt x="0" y="720000"/>
                </a:cubicBezTo>
                <a:cubicBezTo>
                  <a:pt x="-1647" y="544784"/>
                  <a:pt x="12557" y="452839"/>
                  <a:pt x="0" y="367200"/>
                </a:cubicBezTo>
                <a:cubicBezTo>
                  <a:pt x="-12557" y="281561"/>
                  <a:pt x="10109" y="84445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extLst>
              <a:ext uri="{C807C97D-BFC1-408E-A445-0C87EB9F89A2}">
                <ask:lineSketchStyleProps xmlns:ask="http://schemas.microsoft.com/office/drawing/2018/sketchyshapes" sd="34413665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50039" y="1359818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Agen-Nérac</a:t>
            </a:r>
          </a:p>
          <a:p>
            <a:pPr algn="ctr"/>
            <a:r>
              <a:rPr lang="fr-FR" sz="900" dirty="0">
                <a:solidFill>
                  <a:srgbClr val="7F7F7F"/>
                </a:solidFill>
                <a:latin typeface="Avenir Heavy"/>
                <a:cs typeface="Avenir Heavy"/>
              </a:rPr>
              <a:t>Villeneuve-sur-Lot</a:t>
            </a:r>
          </a:p>
          <a:p>
            <a:pPr algn="ctr"/>
            <a:r>
              <a:rPr lang="fr-FR" sz="900" dirty="0">
                <a:solidFill>
                  <a:srgbClr val="7F7F7F"/>
                </a:solidFill>
                <a:latin typeface="Avenir Heavy"/>
                <a:cs typeface="Avenir Heavy"/>
              </a:rPr>
              <a:t>Marmandais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58947" y="2130721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58943" y="2910970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42586" y="1366341"/>
            <a:ext cx="1727062" cy="752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Laura BADEL et Béatrice VOISIN-FAUGÈRE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2"/>
              </a:rPr>
              <a:t>edia47@ch-agen-nerac.fr</a:t>
            </a: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05 53 69 71 65</a:t>
            </a:r>
            <a:endParaRPr lang="fr-FR" sz="10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950677" y="2978705"/>
            <a:ext cx="184666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endParaRPr lang="fr-FR" sz="1000" b="1" dirty="0">
              <a:latin typeface="+mj-lt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-283758" y="4632780"/>
            <a:ext cx="8195733" cy="17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cs typeface="Avenir Black"/>
              </a:rPr>
              <a:t>AGENAIS - NÉRACAIS</a:t>
            </a: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42586" y="2121717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Contacter le service pédiatrie</a:t>
            </a:r>
          </a:p>
          <a:p>
            <a:pPr algn="ctr">
              <a:lnSpc>
                <a:spcPct val="115000"/>
              </a:lnSpc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3"/>
              </a:rPr>
              <a:t>secretariat.pediatrie@ch-agen-nerac.fr</a:t>
            </a:r>
            <a:endParaRPr lang="fr-FR" sz="1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05 53 69 70 80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335784" y="2910970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Maryon FULCHIC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0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4"/>
              </a:rPr>
              <a:t>m.fulchic@cesh.fr</a:t>
            </a:r>
            <a:endParaRPr lang="en-US" sz="1000" u="sng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05 53 47 47 47 </a:t>
            </a:r>
            <a:endParaRPr lang="fr-FR" sz="10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13300" y="2130721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Enfants et adolescents atteints de diabète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de type 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113300" y="2910970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d’une maladie des coronaires ayant présenté un syndrome coronarien aigu </a:t>
            </a:r>
          </a:p>
          <a:p>
            <a:pPr algn="ctr">
              <a:lnSpc>
                <a:spcPct val="8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et leur entourage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345619" y="572378"/>
            <a:ext cx="1184667" cy="720000"/>
          </a:xfrm>
          <a:custGeom>
            <a:avLst/>
            <a:gdLst>
              <a:gd name="connsiteX0" fmla="*/ 0 w 1184667"/>
              <a:gd name="connsiteY0" fmla="*/ 0 h 720000"/>
              <a:gd name="connsiteX1" fmla="*/ 568640 w 1184667"/>
              <a:gd name="connsiteY1" fmla="*/ 0 h 720000"/>
              <a:gd name="connsiteX2" fmla="*/ 1184667 w 1184667"/>
              <a:gd name="connsiteY2" fmla="*/ 0 h 720000"/>
              <a:gd name="connsiteX3" fmla="*/ 1184667 w 1184667"/>
              <a:gd name="connsiteY3" fmla="*/ 352800 h 720000"/>
              <a:gd name="connsiteX4" fmla="*/ 1184667 w 1184667"/>
              <a:gd name="connsiteY4" fmla="*/ 720000 h 720000"/>
              <a:gd name="connsiteX5" fmla="*/ 592334 w 1184667"/>
              <a:gd name="connsiteY5" fmla="*/ 720000 h 720000"/>
              <a:gd name="connsiteX6" fmla="*/ 0 w 1184667"/>
              <a:gd name="connsiteY6" fmla="*/ 720000 h 720000"/>
              <a:gd name="connsiteX7" fmla="*/ 0 w 1184667"/>
              <a:gd name="connsiteY7" fmla="*/ 360000 h 720000"/>
              <a:gd name="connsiteX8" fmla="*/ 0 w 1184667"/>
              <a:gd name="connsiteY8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4667" h="720000" fill="none" extrusionOk="0">
                <a:moveTo>
                  <a:pt x="0" y="0"/>
                </a:moveTo>
                <a:cubicBezTo>
                  <a:pt x="251917" y="-53545"/>
                  <a:pt x="308899" y="14771"/>
                  <a:pt x="568640" y="0"/>
                </a:cubicBezTo>
                <a:cubicBezTo>
                  <a:pt x="828381" y="-14771"/>
                  <a:pt x="898534" y="60648"/>
                  <a:pt x="1184667" y="0"/>
                </a:cubicBezTo>
                <a:cubicBezTo>
                  <a:pt x="1223175" y="84790"/>
                  <a:pt x="1169194" y="266306"/>
                  <a:pt x="1184667" y="352800"/>
                </a:cubicBezTo>
                <a:cubicBezTo>
                  <a:pt x="1200140" y="439294"/>
                  <a:pt x="1167696" y="537874"/>
                  <a:pt x="1184667" y="720000"/>
                </a:cubicBezTo>
                <a:cubicBezTo>
                  <a:pt x="902393" y="786686"/>
                  <a:pt x="867357" y="710604"/>
                  <a:pt x="592334" y="720000"/>
                </a:cubicBezTo>
                <a:cubicBezTo>
                  <a:pt x="317311" y="729396"/>
                  <a:pt x="201373" y="697232"/>
                  <a:pt x="0" y="720000"/>
                </a:cubicBezTo>
                <a:cubicBezTo>
                  <a:pt x="-13900" y="606808"/>
                  <a:pt x="1951" y="533595"/>
                  <a:pt x="0" y="360000"/>
                </a:cubicBezTo>
                <a:cubicBezTo>
                  <a:pt x="-1951" y="186405"/>
                  <a:pt x="14818" y="145735"/>
                  <a:pt x="0" y="0"/>
                </a:cubicBezTo>
                <a:close/>
              </a:path>
              <a:path w="1184667" h="720000" stroke="0" extrusionOk="0">
                <a:moveTo>
                  <a:pt x="0" y="0"/>
                </a:moveTo>
                <a:cubicBezTo>
                  <a:pt x="209567" y="-10333"/>
                  <a:pt x="436376" y="39036"/>
                  <a:pt x="580487" y="0"/>
                </a:cubicBezTo>
                <a:cubicBezTo>
                  <a:pt x="724598" y="-39036"/>
                  <a:pt x="1040593" y="15313"/>
                  <a:pt x="1184667" y="0"/>
                </a:cubicBezTo>
                <a:cubicBezTo>
                  <a:pt x="1199313" y="85093"/>
                  <a:pt x="1179986" y="209541"/>
                  <a:pt x="1184667" y="338400"/>
                </a:cubicBezTo>
                <a:cubicBezTo>
                  <a:pt x="1189348" y="467259"/>
                  <a:pt x="1157338" y="535434"/>
                  <a:pt x="1184667" y="720000"/>
                </a:cubicBezTo>
                <a:cubicBezTo>
                  <a:pt x="887032" y="753062"/>
                  <a:pt x="875245" y="659583"/>
                  <a:pt x="568640" y="720000"/>
                </a:cubicBezTo>
                <a:cubicBezTo>
                  <a:pt x="262035" y="780417"/>
                  <a:pt x="240597" y="690267"/>
                  <a:pt x="0" y="720000"/>
                </a:cubicBezTo>
                <a:cubicBezTo>
                  <a:pt x="-27812" y="598579"/>
                  <a:pt x="32208" y="480387"/>
                  <a:pt x="0" y="367200"/>
                </a:cubicBezTo>
                <a:cubicBezTo>
                  <a:pt x="-32208" y="254013"/>
                  <a:pt x="18963" y="88635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extLst>
              <a:ext uri="{C807C97D-BFC1-408E-A445-0C87EB9F89A2}">
                <ask:lineSketchStyleProps xmlns:ask="http://schemas.microsoft.com/office/drawing/2018/sketchyshapes" sd="39518971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</a:t>
            </a:r>
          </a:p>
          <a:p>
            <a:pPr algn="ctr">
              <a:lnSpc>
                <a:spcPct val="90000"/>
              </a:lnSpc>
            </a:pPr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et collectifs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345618" y="1338070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et collectifs en présentiel</a:t>
            </a:r>
          </a:p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Ateliers  à distance</a:t>
            </a:r>
          </a:p>
          <a:p>
            <a:pPr algn="ctr"/>
            <a:endParaRPr lang="fr-FR" sz="900" dirty="0">
              <a:solidFill>
                <a:schemeClr val="tx1"/>
              </a:solidFill>
              <a:latin typeface="Avenir Heavy"/>
              <a:cs typeface="Avenir Heavy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345619" y="2121193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et collectifs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10999" y="5185549"/>
            <a:ext cx="7464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Avenir Roman"/>
                <a:cs typeface="Avenir Roman"/>
              </a:rPr>
              <a:t>D’autres programmes existent sur le secteur: consulter les programmes communs aux 3 territoires de santé du 47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92120" y="3971378"/>
            <a:ext cx="6431272" cy="244253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66265" y="3701359"/>
            <a:ext cx="1369467" cy="720000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Education thérapeutique dans la maladie neuro-cardiovasculaire et ses facteurs de risque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16193" y="3701359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Centre Hospitalier Agen-Nérac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58944" y="3702605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3950678" y="3770340"/>
            <a:ext cx="184666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endParaRPr lang="fr-FR" sz="1000" b="1" dirty="0"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335785" y="3702605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Jocelyne CHANUT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  <a:hlinkClick r:id="rId5"/>
              </a:rPr>
              <a:t>ssrcardio@ch-agen-nerac.fr</a:t>
            </a:r>
            <a:r>
              <a:rPr lang="fr-FR" sz="1000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 05 53 69 78 86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113301" y="3702605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pathologies neuro-cardiovasculaires </a:t>
            </a:r>
          </a:p>
          <a:p>
            <a:pPr algn="ctr">
              <a:lnSpc>
                <a:spcPct val="8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et/ou</a:t>
            </a:r>
          </a:p>
          <a:p>
            <a:pPr algn="ctr">
              <a:lnSpc>
                <a:spcPct val="8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présentant des facteurs de risques</a:t>
            </a:r>
            <a:endParaRPr lang="fr-FR" sz="1000" dirty="0">
              <a:solidFill>
                <a:schemeClr val="tx1"/>
              </a:solidFill>
              <a:latin typeface="Avenir Heavy"/>
              <a:cs typeface="Avenir Heavy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45619" y="3702605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collectifs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113299" y="1359128"/>
            <a:ext cx="1184667" cy="7274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 diabète de type 2 +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entourage des patients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16850" y="5896835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FA05E9-34E4-A4D9-24FC-3CB5C9507829}"/>
              </a:ext>
            </a:extLst>
          </p:cNvPr>
          <p:cNvSpPr/>
          <p:nvPr/>
        </p:nvSpPr>
        <p:spPr>
          <a:xfrm>
            <a:off x="6345619" y="2915143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Entretien individuel et Ateliers collectifs en présentiel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-</a:t>
            </a:r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Ateliers à distance en prévision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065FF14-BEB6-A4F8-E105-66390255DA9E}"/>
              </a:ext>
            </a:extLst>
          </p:cNvPr>
          <p:cNvSpPr txBox="1"/>
          <p:nvPr/>
        </p:nvSpPr>
        <p:spPr>
          <a:xfrm>
            <a:off x="3286938" y="421437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628A83-C6F0-3076-AB36-F488D135A267}"/>
              </a:ext>
            </a:extLst>
          </p:cNvPr>
          <p:cNvSpPr/>
          <p:nvPr/>
        </p:nvSpPr>
        <p:spPr>
          <a:xfrm>
            <a:off x="3330153" y="573272"/>
            <a:ext cx="1727062" cy="731203"/>
          </a:xfrm>
          <a:custGeom>
            <a:avLst/>
            <a:gdLst>
              <a:gd name="connsiteX0" fmla="*/ 0 w 1727062"/>
              <a:gd name="connsiteY0" fmla="*/ 0 h 731203"/>
              <a:gd name="connsiteX1" fmla="*/ 592958 w 1727062"/>
              <a:gd name="connsiteY1" fmla="*/ 0 h 731203"/>
              <a:gd name="connsiteX2" fmla="*/ 1116833 w 1727062"/>
              <a:gd name="connsiteY2" fmla="*/ 0 h 731203"/>
              <a:gd name="connsiteX3" fmla="*/ 1727062 w 1727062"/>
              <a:gd name="connsiteY3" fmla="*/ 0 h 731203"/>
              <a:gd name="connsiteX4" fmla="*/ 1727062 w 1727062"/>
              <a:gd name="connsiteY4" fmla="*/ 343665 h 731203"/>
              <a:gd name="connsiteX5" fmla="*/ 1727062 w 1727062"/>
              <a:gd name="connsiteY5" fmla="*/ 731203 h 731203"/>
              <a:gd name="connsiteX6" fmla="*/ 1185916 w 1727062"/>
              <a:gd name="connsiteY6" fmla="*/ 731203 h 731203"/>
              <a:gd name="connsiteX7" fmla="*/ 575687 w 1727062"/>
              <a:gd name="connsiteY7" fmla="*/ 731203 h 731203"/>
              <a:gd name="connsiteX8" fmla="*/ 0 w 1727062"/>
              <a:gd name="connsiteY8" fmla="*/ 731203 h 731203"/>
              <a:gd name="connsiteX9" fmla="*/ 0 w 1727062"/>
              <a:gd name="connsiteY9" fmla="*/ 387538 h 731203"/>
              <a:gd name="connsiteX10" fmla="*/ 0 w 1727062"/>
              <a:gd name="connsiteY10" fmla="*/ 0 h 73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7062" h="731203" fill="none" extrusionOk="0">
                <a:moveTo>
                  <a:pt x="0" y="0"/>
                </a:moveTo>
                <a:cubicBezTo>
                  <a:pt x="294996" y="-29078"/>
                  <a:pt x="381121" y="31143"/>
                  <a:pt x="592958" y="0"/>
                </a:cubicBezTo>
                <a:cubicBezTo>
                  <a:pt x="804795" y="-31143"/>
                  <a:pt x="871270" y="32870"/>
                  <a:pt x="1116833" y="0"/>
                </a:cubicBezTo>
                <a:cubicBezTo>
                  <a:pt x="1362396" y="-32870"/>
                  <a:pt x="1564932" y="29835"/>
                  <a:pt x="1727062" y="0"/>
                </a:cubicBezTo>
                <a:cubicBezTo>
                  <a:pt x="1728401" y="81183"/>
                  <a:pt x="1702882" y="181784"/>
                  <a:pt x="1727062" y="343665"/>
                </a:cubicBezTo>
                <a:cubicBezTo>
                  <a:pt x="1751242" y="505546"/>
                  <a:pt x="1725158" y="622755"/>
                  <a:pt x="1727062" y="731203"/>
                </a:cubicBezTo>
                <a:cubicBezTo>
                  <a:pt x="1561468" y="739960"/>
                  <a:pt x="1380293" y="695543"/>
                  <a:pt x="1185916" y="731203"/>
                </a:cubicBezTo>
                <a:cubicBezTo>
                  <a:pt x="991539" y="766863"/>
                  <a:pt x="819702" y="705463"/>
                  <a:pt x="575687" y="731203"/>
                </a:cubicBezTo>
                <a:cubicBezTo>
                  <a:pt x="331672" y="756943"/>
                  <a:pt x="258031" y="730407"/>
                  <a:pt x="0" y="731203"/>
                </a:cubicBezTo>
                <a:cubicBezTo>
                  <a:pt x="-25423" y="653273"/>
                  <a:pt x="37594" y="479048"/>
                  <a:pt x="0" y="387538"/>
                </a:cubicBezTo>
                <a:cubicBezTo>
                  <a:pt x="-37594" y="296028"/>
                  <a:pt x="10078" y="148977"/>
                  <a:pt x="0" y="0"/>
                </a:cubicBezTo>
                <a:close/>
              </a:path>
              <a:path w="1727062" h="731203" stroke="0" extrusionOk="0">
                <a:moveTo>
                  <a:pt x="0" y="0"/>
                </a:moveTo>
                <a:cubicBezTo>
                  <a:pt x="136273" y="-51906"/>
                  <a:pt x="420796" y="37009"/>
                  <a:pt x="558417" y="0"/>
                </a:cubicBezTo>
                <a:cubicBezTo>
                  <a:pt x="696038" y="-37009"/>
                  <a:pt x="865613" y="22187"/>
                  <a:pt x="1134104" y="0"/>
                </a:cubicBezTo>
                <a:cubicBezTo>
                  <a:pt x="1402595" y="-22187"/>
                  <a:pt x="1555152" y="50108"/>
                  <a:pt x="1727062" y="0"/>
                </a:cubicBezTo>
                <a:cubicBezTo>
                  <a:pt x="1764081" y="162722"/>
                  <a:pt x="1708660" y="234778"/>
                  <a:pt x="1727062" y="350977"/>
                </a:cubicBezTo>
                <a:cubicBezTo>
                  <a:pt x="1745464" y="467176"/>
                  <a:pt x="1706474" y="631190"/>
                  <a:pt x="1727062" y="731203"/>
                </a:cubicBezTo>
                <a:cubicBezTo>
                  <a:pt x="1569220" y="756167"/>
                  <a:pt x="1251182" y="686191"/>
                  <a:pt x="1116833" y="731203"/>
                </a:cubicBezTo>
                <a:cubicBezTo>
                  <a:pt x="982484" y="776215"/>
                  <a:pt x="835508" y="676221"/>
                  <a:pt x="592958" y="731203"/>
                </a:cubicBezTo>
                <a:cubicBezTo>
                  <a:pt x="350409" y="786185"/>
                  <a:pt x="159011" y="725881"/>
                  <a:pt x="0" y="731203"/>
                </a:cubicBezTo>
                <a:cubicBezTo>
                  <a:pt x="-39015" y="592099"/>
                  <a:pt x="39090" y="476537"/>
                  <a:pt x="0" y="372914"/>
                </a:cubicBezTo>
                <a:cubicBezTo>
                  <a:pt x="-39090" y="269291"/>
                  <a:pt x="19369" y="153811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extLst>
              <a:ext uri="{C807C97D-BFC1-408E-A445-0C87EB9F89A2}">
                <ask:lineSketchStyleProps xmlns:ask="http://schemas.microsoft.com/office/drawing/2018/sketchyshapes" sd="1706164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Laura BADEL et Béatrice VOISIN-FAUGÈRE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2"/>
              </a:rPr>
              <a:t>Pole-etp@ch-agen-nerac.fr</a:t>
            </a: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05 53 69 71 65</a:t>
            </a:r>
            <a:endParaRPr lang="fr-FR" sz="10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7B4EE06-5B63-3852-9F2B-EA17BA4D666E}"/>
              </a:ext>
            </a:extLst>
          </p:cNvPr>
          <p:cNvSpPr/>
          <p:nvPr/>
        </p:nvSpPr>
        <p:spPr>
          <a:xfrm>
            <a:off x="5113301" y="590648"/>
            <a:ext cx="1184667" cy="727445"/>
          </a:xfrm>
          <a:custGeom>
            <a:avLst/>
            <a:gdLst>
              <a:gd name="connsiteX0" fmla="*/ 0 w 1184667"/>
              <a:gd name="connsiteY0" fmla="*/ 0 h 727445"/>
              <a:gd name="connsiteX1" fmla="*/ 580487 w 1184667"/>
              <a:gd name="connsiteY1" fmla="*/ 0 h 727445"/>
              <a:gd name="connsiteX2" fmla="*/ 1184667 w 1184667"/>
              <a:gd name="connsiteY2" fmla="*/ 0 h 727445"/>
              <a:gd name="connsiteX3" fmla="*/ 1184667 w 1184667"/>
              <a:gd name="connsiteY3" fmla="*/ 341899 h 727445"/>
              <a:gd name="connsiteX4" fmla="*/ 1184667 w 1184667"/>
              <a:gd name="connsiteY4" fmla="*/ 727445 h 727445"/>
              <a:gd name="connsiteX5" fmla="*/ 592334 w 1184667"/>
              <a:gd name="connsiteY5" fmla="*/ 727445 h 727445"/>
              <a:gd name="connsiteX6" fmla="*/ 0 w 1184667"/>
              <a:gd name="connsiteY6" fmla="*/ 727445 h 727445"/>
              <a:gd name="connsiteX7" fmla="*/ 0 w 1184667"/>
              <a:gd name="connsiteY7" fmla="*/ 378271 h 727445"/>
              <a:gd name="connsiteX8" fmla="*/ 0 w 1184667"/>
              <a:gd name="connsiteY8" fmla="*/ 0 h 72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4667" h="727445" fill="none" extrusionOk="0">
                <a:moveTo>
                  <a:pt x="0" y="0"/>
                </a:moveTo>
                <a:cubicBezTo>
                  <a:pt x="224815" y="-13000"/>
                  <a:pt x="453640" y="47370"/>
                  <a:pt x="580487" y="0"/>
                </a:cubicBezTo>
                <a:cubicBezTo>
                  <a:pt x="707334" y="-47370"/>
                  <a:pt x="943743" y="71780"/>
                  <a:pt x="1184667" y="0"/>
                </a:cubicBezTo>
                <a:cubicBezTo>
                  <a:pt x="1215887" y="90182"/>
                  <a:pt x="1172010" y="240843"/>
                  <a:pt x="1184667" y="341899"/>
                </a:cubicBezTo>
                <a:cubicBezTo>
                  <a:pt x="1197324" y="442955"/>
                  <a:pt x="1161154" y="630018"/>
                  <a:pt x="1184667" y="727445"/>
                </a:cubicBezTo>
                <a:cubicBezTo>
                  <a:pt x="1061546" y="736700"/>
                  <a:pt x="887382" y="677684"/>
                  <a:pt x="592334" y="727445"/>
                </a:cubicBezTo>
                <a:cubicBezTo>
                  <a:pt x="297286" y="777206"/>
                  <a:pt x="290962" y="711353"/>
                  <a:pt x="0" y="727445"/>
                </a:cubicBezTo>
                <a:cubicBezTo>
                  <a:pt x="-9420" y="646550"/>
                  <a:pt x="13891" y="454847"/>
                  <a:pt x="0" y="378271"/>
                </a:cubicBezTo>
                <a:cubicBezTo>
                  <a:pt x="-13891" y="301695"/>
                  <a:pt x="4175" y="96665"/>
                  <a:pt x="0" y="0"/>
                </a:cubicBezTo>
                <a:close/>
              </a:path>
              <a:path w="1184667" h="727445" stroke="0" extrusionOk="0">
                <a:moveTo>
                  <a:pt x="0" y="0"/>
                </a:moveTo>
                <a:cubicBezTo>
                  <a:pt x="273444" y="-61372"/>
                  <a:pt x="360616" y="19694"/>
                  <a:pt x="616027" y="0"/>
                </a:cubicBezTo>
                <a:cubicBezTo>
                  <a:pt x="871438" y="-19694"/>
                  <a:pt x="970721" y="33933"/>
                  <a:pt x="1184667" y="0"/>
                </a:cubicBezTo>
                <a:cubicBezTo>
                  <a:pt x="1206209" y="93121"/>
                  <a:pt x="1172861" y="235085"/>
                  <a:pt x="1184667" y="363723"/>
                </a:cubicBezTo>
                <a:cubicBezTo>
                  <a:pt x="1196473" y="492361"/>
                  <a:pt x="1152588" y="628197"/>
                  <a:pt x="1184667" y="727445"/>
                </a:cubicBezTo>
                <a:cubicBezTo>
                  <a:pt x="959311" y="730765"/>
                  <a:pt x="777507" y="703097"/>
                  <a:pt x="604180" y="727445"/>
                </a:cubicBezTo>
                <a:cubicBezTo>
                  <a:pt x="430853" y="751793"/>
                  <a:pt x="247117" y="669473"/>
                  <a:pt x="0" y="727445"/>
                </a:cubicBezTo>
                <a:cubicBezTo>
                  <a:pt x="-9120" y="619597"/>
                  <a:pt x="13485" y="512214"/>
                  <a:pt x="0" y="349174"/>
                </a:cubicBezTo>
                <a:cubicBezTo>
                  <a:pt x="-13485" y="186134"/>
                  <a:pt x="26802" y="85822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  <a:extLst>
              <a:ext uri="{C807C97D-BFC1-408E-A445-0C87EB9F89A2}">
                <ask:lineSketchStyleProps xmlns:ask="http://schemas.microsoft.com/office/drawing/2018/sketchyshapes" sd="26831597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 surpoids et d’obésité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12CD0EF-A225-1D4A-E0A7-059B4B464717}"/>
              </a:ext>
            </a:extLst>
          </p:cNvPr>
          <p:cNvSpPr txBox="1"/>
          <p:nvPr/>
        </p:nvSpPr>
        <p:spPr>
          <a:xfrm>
            <a:off x="16850" y="4488981"/>
            <a:ext cx="56519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 </a:t>
            </a:r>
            <a:r>
              <a:rPr lang="fr-FR" sz="1200" i="1" dirty="0"/>
              <a:t>Déclaration ARS en cours</a:t>
            </a:r>
          </a:p>
        </p:txBody>
      </p:sp>
    </p:spTree>
    <p:extLst>
      <p:ext uri="{BB962C8B-B14F-4D97-AF65-F5344CB8AC3E}">
        <p14:creationId xmlns:p14="http://schemas.microsoft.com/office/powerpoint/2010/main" val="88461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8652" y="1672033"/>
            <a:ext cx="6431272" cy="244253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292119" y="2487898"/>
            <a:ext cx="6431272" cy="244253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6264" y="135440"/>
            <a:ext cx="1368000" cy="389493"/>
          </a:xfrm>
          <a:prstGeom prst="rect">
            <a:avLst/>
          </a:prstGeom>
          <a:solidFill>
            <a:srgbClr val="31859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744" y="1437712"/>
            <a:ext cx="1369467" cy="720000"/>
          </a:xfrm>
          <a:prstGeom prst="rect">
            <a:avLst/>
          </a:prstGeom>
          <a:solidFill>
            <a:srgbClr val="008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bg1"/>
                </a:solidFill>
                <a:latin typeface="Avenir Heavy"/>
                <a:cs typeface="Avenir Heavy"/>
              </a:rPr>
              <a:t>Education thérapeutique,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bg1"/>
                </a:solidFill>
                <a:latin typeface="Avenir Heavy"/>
                <a:cs typeface="Avenir Heavy"/>
              </a:rPr>
              <a:t>Ville et hôpital, des patients atteints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bg1"/>
                </a:solidFill>
                <a:latin typeface="Avenir Heavy"/>
                <a:cs typeface="Avenir Heavy"/>
              </a:rPr>
              <a:t>de maladies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bg1"/>
                </a:solidFill>
                <a:latin typeface="Avenir Heavy"/>
                <a:cs typeface="Avenir Heavy"/>
              </a:rPr>
              <a:t>neurologiques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264" y="2217879"/>
            <a:ext cx="1369467" cy="720000"/>
          </a:xfrm>
          <a:prstGeom prst="rect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fr-FR" sz="800" dirty="0">
                <a:solidFill>
                  <a:schemeClr val="bg1"/>
                </a:solidFill>
                <a:latin typeface="Avenir Heavy"/>
                <a:cs typeface="Avenir Heavy"/>
              </a:rPr>
              <a:t>Programme d’éducation thérapeutique destiné aux patients atteints de la maladie d’Alzheimer et à leurs aidants</a:t>
            </a:r>
            <a:endParaRPr lang="fr-FR" sz="800" dirty="0">
              <a:solidFill>
                <a:schemeClr val="bg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323" y="135440"/>
            <a:ext cx="900000" cy="389493"/>
          </a:xfrm>
          <a:prstGeom prst="rect">
            <a:avLst/>
          </a:prstGeom>
          <a:solidFill>
            <a:srgbClr val="31859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58943" y="135440"/>
            <a:ext cx="827995" cy="389493"/>
          </a:xfrm>
          <a:prstGeom prst="rect">
            <a:avLst/>
          </a:prstGeom>
          <a:solidFill>
            <a:srgbClr val="31859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7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42586" y="135440"/>
            <a:ext cx="1727062" cy="389493"/>
          </a:xfrm>
          <a:prstGeom prst="rect">
            <a:avLst/>
          </a:prstGeom>
          <a:solidFill>
            <a:srgbClr val="31859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Avenir Heavy"/>
                <a:cs typeface="Avenir Heavy"/>
              </a:rPr>
              <a:t>à contacter </a:t>
            </a:r>
            <a:r>
              <a:rPr lang="fr-FR" sz="1000" i="1" dirty="0">
                <a:solidFill>
                  <a:schemeClr val="bg1"/>
                </a:solidFill>
                <a:latin typeface="Avenir Heavy"/>
                <a:cs typeface="Avenir Heavy"/>
              </a:rPr>
              <a:t>*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13299" y="131482"/>
            <a:ext cx="1184668" cy="389493"/>
          </a:xfrm>
          <a:prstGeom prst="rect">
            <a:avLst/>
          </a:prstGeom>
          <a:solidFill>
            <a:srgbClr val="31859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45618" y="131482"/>
            <a:ext cx="1184668" cy="389493"/>
          </a:xfrm>
          <a:prstGeom prst="rect">
            <a:avLst/>
          </a:prstGeom>
          <a:solidFill>
            <a:srgbClr val="31859C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38139" y="1437712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Centre Hospitalier Agen-Nérac *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16192" y="2217879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Centre Hospitalier Agen-Nérac*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80894" y="1437712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58943" y="2219125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</a:t>
            </a:r>
          </a:p>
        </p:txBody>
      </p:sp>
      <p:sp>
        <p:nvSpPr>
          <p:cNvPr id="29" name="Ellipse 28"/>
          <p:cNvSpPr/>
          <p:nvPr/>
        </p:nvSpPr>
        <p:spPr>
          <a:xfrm>
            <a:off x="-316442" y="4357656"/>
            <a:ext cx="8195733" cy="196415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cs typeface="Avenir Black"/>
              </a:rPr>
              <a:t>AGENAIS - NÉRACAIS</a:t>
            </a: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15691" y="1421236"/>
            <a:ext cx="1727062" cy="7269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Contacter le service neurologie </a:t>
            </a:r>
          </a:p>
          <a:p>
            <a:pPr algn="ctr">
              <a:spcAft>
                <a:spcPts val="0"/>
              </a:spcAft>
            </a:pPr>
            <a:r>
              <a:rPr lang="fr-FR" sz="10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Educneuro@ch-agen-nerac.fr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05 53 69 73 50</a:t>
            </a:r>
          </a:p>
          <a:p>
            <a:pPr algn="ctr">
              <a:spcAft>
                <a:spcPts val="0"/>
              </a:spcAft>
            </a:pPr>
            <a:endParaRPr lang="fr-FR" sz="10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35784" y="2219125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Marie ADAME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2"/>
              </a:rPr>
              <a:t>etp.camt@ch-agen-nerac.fr</a:t>
            </a:r>
            <a:endParaRPr lang="fr-FR" sz="1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05 53 69 70 46</a:t>
            </a:r>
            <a:endParaRPr lang="fr-FR" sz="10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86405" y="1417278"/>
            <a:ext cx="1184667" cy="7404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pathologie </a:t>
            </a:r>
            <a:r>
              <a:rPr lang="fr-FR" sz="900" dirty="0" err="1">
                <a:solidFill>
                  <a:schemeClr val="tx1"/>
                </a:solidFill>
                <a:latin typeface="Avenir Heavy"/>
                <a:cs typeface="Avenir Heavy"/>
              </a:rPr>
              <a:t>neuro-dégénérative</a:t>
            </a: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 (dont sclérose en plaque, post AVC…) et leur entourage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01579" y="2219125"/>
            <a:ext cx="1196389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la maladie d'Alzheimer, troubles apparentés, et leurs aidants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18724" y="1428184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et collectifs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345618" y="2219125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collectifs en présentiel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9370" y="4896191"/>
            <a:ext cx="7464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Avenir Roman"/>
                <a:cs typeface="Avenir Roman"/>
              </a:rPr>
              <a:t>D’autres programmes existent sur le secteur: consulter les programmes communs aux 3 territoires de santé du 47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292120" y="3277248"/>
            <a:ext cx="6431272" cy="244253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2" y="4884975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10</a:t>
            </a:r>
            <a:endParaRPr lang="fr-FR" sz="1200" dirty="0">
              <a:solidFill>
                <a:srgbClr val="31859C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FF2129-16A9-F8A0-6C59-46CE8F55B6CA}"/>
              </a:ext>
            </a:extLst>
          </p:cNvPr>
          <p:cNvSpPr txBox="1"/>
          <p:nvPr/>
        </p:nvSpPr>
        <p:spPr>
          <a:xfrm>
            <a:off x="3286937" y="477018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A87CD8-43F4-5064-1F27-7F580F39A6A3}"/>
              </a:ext>
            </a:extLst>
          </p:cNvPr>
          <p:cNvSpPr/>
          <p:nvPr/>
        </p:nvSpPr>
        <p:spPr>
          <a:xfrm>
            <a:off x="1312599" y="893173"/>
            <a:ext cx="6431272" cy="244253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573D6C-7A8F-0471-D99B-8FDDFAD05D20}"/>
              </a:ext>
            </a:extLst>
          </p:cNvPr>
          <p:cNvSpPr/>
          <p:nvPr/>
        </p:nvSpPr>
        <p:spPr>
          <a:xfrm>
            <a:off x="86744" y="623154"/>
            <a:ext cx="1369467" cy="720000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Mieux vivre avec ma fibrillation auriculaire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033B56-FDE3-BAA9-6FF2-537F86C7E5E3}"/>
              </a:ext>
            </a:extLst>
          </p:cNvPr>
          <p:cNvSpPr/>
          <p:nvPr/>
        </p:nvSpPr>
        <p:spPr>
          <a:xfrm>
            <a:off x="1536672" y="623154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Clinique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Esquirol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Saint-Hilaire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6CDA13-208A-E92A-DE20-D023A650880F}"/>
              </a:ext>
            </a:extLst>
          </p:cNvPr>
          <p:cNvSpPr/>
          <p:nvPr/>
        </p:nvSpPr>
        <p:spPr>
          <a:xfrm>
            <a:off x="2479423" y="624400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AE7E2-8100-ED2F-5924-ABAB4C4A3EDF}"/>
              </a:ext>
            </a:extLst>
          </p:cNvPr>
          <p:cNvSpPr/>
          <p:nvPr/>
        </p:nvSpPr>
        <p:spPr>
          <a:xfrm>
            <a:off x="3356264" y="624400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Maryon FULCHIC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0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3"/>
              </a:rPr>
              <a:t>m.fulchic@cesh.fr</a:t>
            </a:r>
            <a:endParaRPr lang="en-US" sz="1000" u="sng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05 53 47 47 47 </a:t>
            </a:r>
            <a:endParaRPr lang="fr-FR" sz="10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CA5A0D-B445-B5D8-039D-7C2037B4AFD5}"/>
              </a:ext>
            </a:extLst>
          </p:cNvPr>
          <p:cNvSpPr/>
          <p:nvPr/>
        </p:nvSpPr>
        <p:spPr>
          <a:xfrm>
            <a:off x="5133780" y="624400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fibrillation atriale (FA)</a:t>
            </a:r>
          </a:p>
          <a:p>
            <a:pPr algn="ctr">
              <a:lnSpc>
                <a:spcPct val="8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et leur entourage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655DA8-DB4B-71AD-34CE-C5462D42B10F}"/>
              </a:ext>
            </a:extLst>
          </p:cNvPr>
          <p:cNvSpPr/>
          <p:nvPr/>
        </p:nvSpPr>
        <p:spPr>
          <a:xfrm>
            <a:off x="6366099" y="628573"/>
            <a:ext cx="111000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Entretien individuel et Ateliers collectifs en présentiel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-</a:t>
            </a:r>
          </a:p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Ateliers  à distance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FAFC14-CF9F-F10E-113A-F7405AC47DFC}"/>
              </a:ext>
            </a:extLst>
          </p:cNvPr>
          <p:cNvSpPr/>
          <p:nvPr/>
        </p:nvSpPr>
        <p:spPr>
          <a:xfrm>
            <a:off x="66265" y="2977377"/>
            <a:ext cx="1367999" cy="1268384"/>
          </a:xfrm>
          <a:prstGeom prst="rect">
            <a:avLst/>
          </a:prstGeom>
          <a:solidFill>
            <a:srgbClr val="FF00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b="1" dirty="0">
                <a:solidFill>
                  <a:srgbClr val="FFFFFF"/>
                </a:solidFill>
                <a:latin typeface="Avenir Heavy"/>
                <a:cs typeface="Avenir Heavy"/>
              </a:rPr>
              <a:t>Comment mieux vivre avec mes troubles de santé mentale?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b="1" u="sng" dirty="0">
                <a:solidFill>
                  <a:srgbClr val="FFFFFF"/>
                </a:solidFill>
                <a:latin typeface="Avenir Heavy"/>
                <a:cs typeface="Avenir Heavy"/>
              </a:rPr>
              <a:t>3 modules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rgbClr val="FFFFFF"/>
                </a:solidFill>
                <a:latin typeface="Avenir Heavy"/>
                <a:ea typeface="Calibri"/>
                <a:cs typeface="Avenir Heavy"/>
              </a:rPr>
              <a:t>- Tronc commun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rgbClr val="FFFFFF"/>
                </a:solidFill>
                <a:latin typeface="Avenir Heavy"/>
                <a:ea typeface="Calibri"/>
                <a:cs typeface="Avenir Heavy"/>
              </a:rPr>
              <a:t>- Schizophrénie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rgbClr val="FFFFFF"/>
                </a:solidFill>
                <a:latin typeface="Avenir Heavy"/>
                <a:ea typeface="Calibri"/>
                <a:cs typeface="Avenir Heavy"/>
              </a:rPr>
              <a:t>- Bipolarité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96660A-9231-0047-52F0-992F6444FDF7}"/>
              </a:ext>
            </a:extLst>
          </p:cNvPr>
          <p:cNvSpPr/>
          <p:nvPr/>
        </p:nvSpPr>
        <p:spPr>
          <a:xfrm>
            <a:off x="1516193" y="3001141"/>
            <a:ext cx="864000" cy="12433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Pôle perspective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CHD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La Candélie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BCDFC1A-05BD-7B60-F9CA-9540105DA53A}"/>
              </a:ext>
            </a:extLst>
          </p:cNvPr>
          <p:cNvSpPr/>
          <p:nvPr/>
        </p:nvSpPr>
        <p:spPr>
          <a:xfrm>
            <a:off x="2458944" y="3002387"/>
            <a:ext cx="827995" cy="12275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Territoires de proximité: Agen-Nérac et Tonneins-Marmande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090553-9CE3-EDDE-3989-8ACC83C4B737}"/>
              </a:ext>
            </a:extLst>
          </p:cNvPr>
          <p:cNvSpPr/>
          <p:nvPr/>
        </p:nvSpPr>
        <p:spPr>
          <a:xfrm>
            <a:off x="3335785" y="3002386"/>
            <a:ext cx="1727062" cy="12275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b="1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Pôle PERSPECTIVES</a:t>
            </a:r>
          </a:p>
          <a:p>
            <a:pPr algn="ctr">
              <a:lnSpc>
                <a:spcPct val="115000"/>
              </a:lnSpc>
            </a:pPr>
            <a:r>
              <a:rPr lang="fr-FR" sz="900" b="1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Sandrine FERNANDES </a:t>
            </a:r>
            <a:r>
              <a:rPr lang="fr-FR" sz="900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  <a:hlinkClick r:id="rId4"/>
              </a:rPr>
              <a:t>Sandrine.fernandes@ch-candelie.fr</a:t>
            </a:r>
            <a:endParaRPr lang="fr-FR" sz="9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05 53 77 68 56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900" b="1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C413A5-3FE6-173B-B087-DB9D26793314}"/>
              </a:ext>
            </a:extLst>
          </p:cNvPr>
          <p:cNvSpPr/>
          <p:nvPr/>
        </p:nvSpPr>
        <p:spPr>
          <a:xfrm>
            <a:off x="5088038" y="2986579"/>
            <a:ext cx="1232318" cy="12433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Personnes atteintes de schizophrénie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Et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Personne atteintes de bipolarité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TRONC commun aux 2 pathologies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Accessible aux aidants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DAB3EEE-2960-43B5-7BFF-EC98565CADCF}"/>
              </a:ext>
            </a:extLst>
          </p:cNvPr>
          <p:cNvSpPr/>
          <p:nvPr/>
        </p:nvSpPr>
        <p:spPr>
          <a:xfrm>
            <a:off x="6351990" y="3008502"/>
            <a:ext cx="1184667" cy="12433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et collectifs en structure et à domicile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numériques en distanciel en prévision</a:t>
            </a:r>
          </a:p>
          <a:p>
            <a:pPr algn="ctr"/>
            <a:endParaRPr lang="fr-FR" sz="900" dirty="0">
              <a:solidFill>
                <a:schemeClr val="tx1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1421935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9127988-E2E0-2F3B-8A89-6F6DCA6A0CCD}"/>
              </a:ext>
            </a:extLst>
          </p:cNvPr>
          <p:cNvSpPr/>
          <p:nvPr/>
        </p:nvSpPr>
        <p:spPr>
          <a:xfrm>
            <a:off x="1161139" y="1772055"/>
            <a:ext cx="6431272" cy="244253"/>
          </a:xfrm>
          <a:prstGeom prst="rect">
            <a:avLst/>
          </a:prstGeom>
          <a:solidFill>
            <a:srgbClr val="948A5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196705" y="948705"/>
            <a:ext cx="6431272" cy="244253"/>
          </a:xfrm>
          <a:prstGeom prst="rect">
            <a:avLst/>
          </a:prstGeom>
          <a:solidFill>
            <a:srgbClr val="948A5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96705" y="3061721"/>
            <a:ext cx="6431272" cy="244253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6264" y="135440"/>
            <a:ext cx="1368000" cy="38949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97" y="714384"/>
            <a:ext cx="1369467" cy="72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Education thérapeutique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des patients  diabétiques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de type 2</a:t>
            </a:r>
          </a:p>
        </p:txBody>
      </p:sp>
      <p:sp>
        <p:nvSpPr>
          <p:cNvPr id="8" name="Rectangle 7"/>
          <p:cNvSpPr/>
          <p:nvPr/>
        </p:nvSpPr>
        <p:spPr>
          <a:xfrm>
            <a:off x="64798" y="2800265"/>
            <a:ext cx="1402030" cy="720000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Education Thérapeutique des patients présentant une HTA associée à d’autres facteurs de risque cardiovasculaire </a:t>
            </a:r>
            <a:endParaRPr lang="fr-FR" sz="8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0323" y="135440"/>
            <a:ext cx="900000" cy="3894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58943" y="135440"/>
            <a:ext cx="827995" cy="3894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7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42586" y="135440"/>
            <a:ext cx="1727062" cy="3894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Avenir Heavy"/>
                <a:cs typeface="Avenir Heavy"/>
              </a:rPr>
              <a:t>à contacter </a:t>
            </a:r>
            <a:r>
              <a:rPr lang="fr-FR" sz="1000" i="1" dirty="0">
                <a:solidFill>
                  <a:schemeClr val="bg1"/>
                </a:solidFill>
                <a:latin typeface="Avenir Heavy"/>
                <a:cs typeface="Avenir Heavy"/>
              </a:rPr>
              <a:t>*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13299" y="131482"/>
            <a:ext cx="1184668" cy="3894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45618" y="131482"/>
            <a:ext cx="1184668" cy="3894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16192" y="714384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Centre d’examens de santé de la  CPAM 47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47288" y="2800265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Centre d’examens de santé de la  CPAM 47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58947" y="714384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Boé et </a:t>
            </a:r>
            <a:r>
              <a:rPr lang="fr-FR" sz="800" b="1" dirty="0">
                <a:solidFill>
                  <a:schemeClr val="tx1"/>
                </a:solidFill>
                <a:latin typeface="Avenir Heavy"/>
                <a:cs typeface="Avenir Heavy"/>
              </a:rPr>
              <a:t>délocalisation possible sur les 3 territoires du 47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90039" y="2801511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Boé et </a:t>
            </a:r>
            <a:r>
              <a:rPr lang="fr-FR" sz="800" b="1" dirty="0">
                <a:solidFill>
                  <a:schemeClr val="tx1"/>
                </a:solidFill>
                <a:latin typeface="Avenir Heavy"/>
                <a:cs typeface="Avenir Heavy"/>
              </a:rPr>
              <a:t>délocalisation possible sur les 3 territoires du 47</a:t>
            </a:r>
          </a:p>
        </p:txBody>
      </p:sp>
      <p:sp>
        <p:nvSpPr>
          <p:cNvPr id="18" name="Ellipse 17"/>
          <p:cNvSpPr/>
          <p:nvPr/>
        </p:nvSpPr>
        <p:spPr>
          <a:xfrm>
            <a:off x="-858308" y="4589542"/>
            <a:ext cx="9279466" cy="1964152"/>
          </a:xfrm>
          <a:prstGeom prst="ellipse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r>
              <a:rPr 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cs typeface="Avenir Black"/>
              </a:rPr>
              <a:t> Déclinés sur l’ensemble du 47</a:t>
            </a: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66880" y="2801511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Dr Elisabeth </a:t>
            </a:r>
            <a:r>
              <a:rPr lang="fr-FR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MARC</a:t>
            </a:r>
          </a:p>
          <a:p>
            <a:pPr algn="ctr"/>
            <a:r>
              <a:rPr lang="fr-FR" sz="1000" u="sng" dirty="0">
                <a:latin typeface="+mj-lt"/>
                <a:cs typeface="Arial" panose="020B0604020202020204" pitchFamily="34" charset="0"/>
                <a:hlinkClick r:id="rId2"/>
              </a:rPr>
              <a:t>elisabeth.marc@assurance-maladie.fr</a:t>
            </a:r>
            <a:endParaRPr lang="fr-FR" sz="1000" dirty="0"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05 53 77 02 52  </a:t>
            </a:r>
            <a:endParaRPr lang="fr-FR" sz="10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44396" y="2801511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700" dirty="0">
                <a:solidFill>
                  <a:schemeClr val="tx1"/>
                </a:solidFill>
                <a:latin typeface="Avenir Heavy"/>
                <a:cs typeface="Avenir Heavy"/>
              </a:rPr>
              <a:t>Personnes présentant une HTA associée à d’autres facteurs de risque cardiovasculaire</a:t>
            </a:r>
            <a:endParaRPr lang="fr-FR" sz="7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45619" y="704856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Accompagnement personnalisé en ambulatoire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Entretiens individuels et/ou rencontres collectives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51287" y="2785894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Accompagnement personnalisé en ambulatoire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Entretiens individuels et/ou rencontres collectives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47726" y="3992155"/>
            <a:ext cx="6431272" cy="244253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64797" y="3747274"/>
            <a:ext cx="1402031" cy="720000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Dispositifs d'éducation thérapeutique pour malades atteints de pathologies cardiovasculaires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47289" y="3747274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Mutualité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Sociale Agricole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ea typeface="Calibri"/>
                <a:cs typeface="Avenir Heavy"/>
              </a:rPr>
              <a:t>24 - 47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91510" y="3754282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Déploiement sur le 47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44397" y="3748520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pathologies cardiovasculaires et entourage</a:t>
            </a:r>
            <a:endParaRPr lang="fr-FR" sz="8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76715" y="3748520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collectifs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342586" y="714384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Dr Elisabeth </a:t>
            </a:r>
            <a:r>
              <a:rPr lang="fr-FR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MARC</a:t>
            </a:r>
          </a:p>
          <a:p>
            <a:pPr algn="ctr"/>
            <a:r>
              <a:rPr lang="fr-FR" sz="1000" u="sng" dirty="0">
                <a:latin typeface="+mj-lt"/>
                <a:cs typeface="Arial" panose="020B0604020202020204" pitchFamily="34" charset="0"/>
                <a:hlinkClick r:id="rId2"/>
              </a:rPr>
              <a:t>elisabeth.marc@assurance-maladie.fr</a:t>
            </a:r>
            <a:endParaRPr lang="fr-FR" sz="1000" dirty="0"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05 53 77 02 52  </a:t>
            </a:r>
            <a:endParaRPr lang="fr-FR" sz="10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13301" y="714384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</a:t>
            </a:r>
          </a:p>
          <a:p>
            <a:pPr algn="ctr">
              <a:lnSpc>
                <a:spcPct val="9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de diabète</a:t>
            </a:r>
          </a:p>
          <a:p>
            <a:pPr algn="ctr">
              <a:lnSpc>
                <a:spcPct val="9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Type 2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Lot-et-Garonne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" y="5067300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12</a:t>
            </a:r>
            <a:endParaRPr lang="fr-FR" sz="1200" dirty="0">
              <a:solidFill>
                <a:srgbClr val="31859C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3E9DA4-BDD5-C0A2-6BB6-CA3A9A865E73}"/>
              </a:ext>
            </a:extLst>
          </p:cNvPr>
          <p:cNvSpPr/>
          <p:nvPr/>
        </p:nvSpPr>
        <p:spPr>
          <a:xfrm>
            <a:off x="70465" y="1548256"/>
            <a:ext cx="1369467" cy="7390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Education thérapeutique ambulatoire dédiée aux patients diabétiques de     type 2 : EDIA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BF4720-85F6-AA72-5D95-EF93B8597ED0}"/>
              </a:ext>
            </a:extLst>
          </p:cNvPr>
          <p:cNvSpPr/>
          <p:nvPr/>
        </p:nvSpPr>
        <p:spPr>
          <a:xfrm>
            <a:off x="1516192" y="1519781"/>
            <a:ext cx="858332" cy="11669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Centre Hospitalier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Agen-Nérac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4F78C0-971F-821D-D5D3-6F095A84DB00}"/>
              </a:ext>
            </a:extLst>
          </p:cNvPr>
          <p:cNvSpPr/>
          <p:nvPr/>
        </p:nvSpPr>
        <p:spPr>
          <a:xfrm>
            <a:off x="2464615" y="1567288"/>
            <a:ext cx="827995" cy="8082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Agen-Nérac</a:t>
            </a:r>
          </a:p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Duras</a:t>
            </a:r>
          </a:p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Villeneuve-sur-Lot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0037AC-3732-248E-12BE-3ECADC9375B4}"/>
              </a:ext>
            </a:extLst>
          </p:cNvPr>
          <p:cNvSpPr/>
          <p:nvPr/>
        </p:nvSpPr>
        <p:spPr>
          <a:xfrm>
            <a:off x="3341452" y="1567288"/>
            <a:ext cx="1727062" cy="1158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venir Heavy"/>
              </a:rPr>
              <a:t>Laura BADEL et Béatrice VOISIN-FAUGERE</a:t>
            </a:r>
          </a:p>
          <a:p>
            <a:pPr algn="ctr">
              <a:lnSpc>
                <a:spcPct val="110000"/>
              </a:lnSpc>
            </a:pPr>
            <a:r>
              <a:rPr lang="fr-FR" sz="1000" u="sng" dirty="0">
                <a:solidFill>
                  <a:srgbClr val="0000FF"/>
                </a:solidFill>
                <a:latin typeface="+mj-lt"/>
                <a:cs typeface="Avenir Heavy"/>
              </a:rPr>
              <a:t>edia47@ch-agen-nerac.fr</a:t>
            </a:r>
          </a:p>
          <a:p>
            <a:pPr algn="ctr">
              <a:lnSpc>
                <a:spcPct val="110000"/>
              </a:lnSpc>
            </a:pPr>
            <a:r>
              <a:rPr lang="fr-FR" sz="1000" dirty="0">
                <a:solidFill>
                  <a:schemeClr val="tx1"/>
                </a:solidFill>
                <a:latin typeface="+mj-lt"/>
                <a:cs typeface="Avenir Heavy"/>
              </a:rPr>
              <a:t>05 53 69 71 65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1FAEBF6-6D63-63FB-3526-39AB010A1CEE}"/>
              </a:ext>
            </a:extLst>
          </p:cNvPr>
          <p:cNvSpPr/>
          <p:nvPr/>
        </p:nvSpPr>
        <p:spPr>
          <a:xfrm>
            <a:off x="5118968" y="1567287"/>
            <a:ext cx="1184667" cy="9098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diabète</a:t>
            </a:r>
          </a:p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de Type 2 du </a:t>
            </a:r>
          </a:p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Lot-et-Garonne </a:t>
            </a:r>
          </a:p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et départements limitrophes, </a:t>
            </a:r>
          </a:p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entourage des patients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7EE4BD-E5DC-7BF5-7C96-051F6B162613}"/>
              </a:ext>
            </a:extLst>
          </p:cNvPr>
          <p:cNvSpPr/>
          <p:nvPr/>
        </p:nvSpPr>
        <p:spPr>
          <a:xfrm>
            <a:off x="6351287" y="1567288"/>
            <a:ext cx="1184667" cy="8364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et collectif en présentiel</a:t>
            </a:r>
          </a:p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Ateliers à distance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83840D-2112-ABFF-86A2-59D2E96463AF}"/>
              </a:ext>
            </a:extLst>
          </p:cNvPr>
          <p:cNvSpPr/>
          <p:nvPr/>
        </p:nvSpPr>
        <p:spPr>
          <a:xfrm>
            <a:off x="70465" y="2309250"/>
            <a:ext cx="1369467" cy="41152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cuisine   Equilibre alimentaire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65745A-4AE1-E2C3-1443-35C62570294B}"/>
              </a:ext>
            </a:extLst>
          </p:cNvPr>
          <p:cNvSpPr/>
          <p:nvPr/>
        </p:nvSpPr>
        <p:spPr>
          <a:xfrm>
            <a:off x="2464615" y="2403764"/>
            <a:ext cx="827995" cy="302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  <a:latin typeface="Avenir Heavy"/>
                <a:cs typeface="Avenir Heavy"/>
              </a:rPr>
              <a:t>Ensemble du 47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642A39C-7DF7-9B28-E45A-0C38599CA08A}"/>
              </a:ext>
            </a:extLst>
          </p:cNvPr>
          <p:cNvSpPr/>
          <p:nvPr/>
        </p:nvSpPr>
        <p:spPr>
          <a:xfrm>
            <a:off x="5122264" y="2431423"/>
            <a:ext cx="1184667" cy="2947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de maladies chroniques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926CCA8-C797-32CD-D15C-F998E1F989A4}"/>
              </a:ext>
            </a:extLst>
          </p:cNvPr>
          <p:cNvSpPr/>
          <p:nvPr/>
        </p:nvSpPr>
        <p:spPr>
          <a:xfrm>
            <a:off x="6351287" y="2431423"/>
            <a:ext cx="1184667" cy="3128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Ateliers collectifs en présentiel</a:t>
            </a:r>
          </a:p>
          <a:p>
            <a:pPr algn="ctr"/>
            <a:r>
              <a:rPr lang="fr-FR" sz="800" b="1" dirty="0">
                <a:solidFill>
                  <a:schemeClr val="tx1"/>
                </a:solidFill>
                <a:latin typeface="Avenir Heavy"/>
                <a:cs typeface="Avenir Heavy"/>
              </a:rPr>
              <a:t> Ateliers à distance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418F7DF0-A66C-B665-9373-029D271EAECA}"/>
              </a:ext>
            </a:extLst>
          </p:cNvPr>
          <p:cNvSpPr txBox="1"/>
          <p:nvPr/>
        </p:nvSpPr>
        <p:spPr>
          <a:xfrm>
            <a:off x="3362038" y="484901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84374D-66DB-CC1D-A13D-2CB1E71CE88E}"/>
              </a:ext>
            </a:extLst>
          </p:cNvPr>
          <p:cNvSpPr/>
          <p:nvPr/>
        </p:nvSpPr>
        <p:spPr>
          <a:xfrm>
            <a:off x="3366881" y="3546421"/>
            <a:ext cx="1727062" cy="11509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Dr BOUGUELMOUNA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et</a:t>
            </a:r>
            <a:endParaRPr lang="fr-FR" sz="9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b="1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Chargée de projet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Laurence CASTETSLEROUX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  <a:hlinkClick r:id="rId3"/>
              </a:rPr>
              <a:t>castetsleroux.laurence@dlg.msa.f</a:t>
            </a:r>
            <a:r>
              <a:rPr lang="fr-FR" sz="800" b="1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  <a:hlinkClick r:id="rId3"/>
              </a:rPr>
              <a:t>r</a:t>
            </a:r>
            <a:endParaRPr lang="fr-FR" sz="800" b="1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</a:rPr>
              <a:t>05 53 67 77 20</a:t>
            </a:r>
          </a:p>
        </p:txBody>
      </p:sp>
    </p:spTree>
    <p:extLst>
      <p:ext uri="{BB962C8B-B14F-4D97-AF65-F5344CB8AC3E}">
        <p14:creationId xmlns:p14="http://schemas.microsoft.com/office/powerpoint/2010/main" val="29716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953531" y="3479531"/>
            <a:ext cx="6431272" cy="244253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6264" y="135440"/>
            <a:ext cx="1368000" cy="389493"/>
          </a:xfrm>
          <a:prstGeom prst="rect">
            <a:avLst/>
          </a:prstGeom>
          <a:solidFill>
            <a:srgbClr val="E46C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Nom du programme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0323" y="135440"/>
            <a:ext cx="900000" cy="389493"/>
          </a:xfrm>
          <a:prstGeom prst="rect">
            <a:avLst/>
          </a:prstGeom>
          <a:solidFill>
            <a:srgbClr val="E46C0A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venir Heavy"/>
                <a:cs typeface="Avenir Heavy"/>
              </a:rPr>
              <a:t>Structure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58943" y="135440"/>
            <a:ext cx="827995" cy="389493"/>
          </a:xfrm>
          <a:prstGeom prst="rect">
            <a:avLst/>
          </a:prstGeom>
          <a:solidFill>
            <a:srgbClr val="E46C0A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Avenir Heavy"/>
                <a:cs typeface="Avenir Heavy"/>
              </a:rPr>
              <a:t>Lieu </a:t>
            </a:r>
          </a:p>
          <a:p>
            <a:pPr algn="ctr"/>
            <a:r>
              <a:rPr lang="fr-FR" sz="800" dirty="0">
                <a:solidFill>
                  <a:schemeClr val="bg1"/>
                </a:solidFill>
                <a:latin typeface="Avenir Heavy"/>
                <a:cs typeface="Avenir Heavy"/>
              </a:rPr>
              <a:t>d’intervention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42586" y="135440"/>
            <a:ext cx="1727062" cy="389493"/>
          </a:xfrm>
          <a:prstGeom prst="rect">
            <a:avLst/>
          </a:prstGeom>
          <a:solidFill>
            <a:srgbClr val="E46C0A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Avenir Heavy"/>
                <a:cs typeface="Avenir Heavy"/>
              </a:rPr>
              <a:t>Personne</a:t>
            </a:r>
          </a:p>
          <a:p>
            <a:pPr algn="ctr"/>
            <a:r>
              <a:rPr lang="fr-FR" sz="900" dirty="0">
                <a:solidFill>
                  <a:schemeClr val="bg1"/>
                </a:solidFill>
                <a:latin typeface="Avenir Heavy"/>
                <a:cs typeface="Avenir Heavy"/>
              </a:rPr>
              <a:t>à contacter </a:t>
            </a:r>
            <a:r>
              <a:rPr lang="fr-FR" sz="800" i="1" dirty="0">
                <a:solidFill>
                  <a:schemeClr val="bg1"/>
                </a:solidFill>
                <a:latin typeface="Avenir Heavy"/>
                <a:cs typeface="Avenir Heavy"/>
              </a:rPr>
              <a:t>*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13299" y="131482"/>
            <a:ext cx="1184668" cy="389493"/>
          </a:xfrm>
          <a:prstGeom prst="rect">
            <a:avLst/>
          </a:prstGeom>
          <a:solidFill>
            <a:srgbClr val="E46C0A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Avenir Heavy"/>
                <a:cs typeface="Avenir Heavy"/>
              </a:rPr>
              <a:t>Population </a:t>
            </a:r>
          </a:p>
          <a:p>
            <a:pPr algn="ctr"/>
            <a:r>
              <a:rPr lang="fr-FR" sz="900" dirty="0">
                <a:solidFill>
                  <a:schemeClr val="bg1"/>
                </a:solidFill>
                <a:latin typeface="Avenir Heavy"/>
                <a:cs typeface="Avenir Heavy"/>
              </a:rPr>
              <a:t>cible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45618" y="131482"/>
            <a:ext cx="1184668" cy="389493"/>
          </a:xfrm>
          <a:prstGeom prst="rect">
            <a:avLst/>
          </a:prstGeom>
          <a:solidFill>
            <a:srgbClr val="E46C0A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Avenir Heavy"/>
                <a:cs typeface="Avenir Heavy"/>
              </a:rPr>
              <a:t>Stratégie</a:t>
            </a:r>
          </a:p>
        </p:txBody>
      </p:sp>
      <p:sp>
        <p:nvSpPr>
          <p:cNvPr id="18" name="Ellipse 17"/>
          <p:cNvSpPr/>
          <p:nvPr/>
        </p:nvSpPr>
        <p:spPr>
          <a:xfrm>
            <a:off x="-858308" y="4651523"/>
            <a:ext cx="9279466" cy="1964152"/>
          </a:xfrm>
          <a:prstGeom prst="ellipse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r>
              <a:rPr 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cs typeface="Avenir Black"/>
              </a:rPr>
              <a:t>Déclinés sur l’ensemble du 47</a:t>
            </a: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algn="ctr">
              <a:lnSpc>
                <a:spcPct val="50000"/>
              </a:lnSpc>
            </a:pP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27374" y="1444322"/>
            <a:ext cx="6431272" cy="244253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565789" y="2359036"/>
            <a:ext cx="6431272" cy="244253"/>
          </a:xfrm>
          <a:prstGeom prst="rect">
            <a:avLst/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953531" y="3196040"/>
            <a:ext cx="6431272" cy="244253"/>
          </a:xfrm>
          <a:prstGeom prst="rect">
            <a:avLst/>
          </a:prstGeom>
          <a:solidFill>
            <a:srgbClr val="D9969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1131578" y="2737426"/>
            <a:ext cx="6431272" cy="24425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74256" y="779551"/>
            <a:ext cx="1369467" cy="7200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fr-FR" sz="900" b="1" dirty="0">
                <a:solidFill>
                  <a:srgbClr val="FFFFFF"/>
                </a:solidFill>
                <a:latin typeface="Avenir Heavy"/>
                <a:cs typeface="Avenir Heavy"/>
              </a:rPr>
              <a:t>Education thérapeutique de groupe pour les enfants et adolescents en surpoids ou obèses</a:t>
            </a:r>
            <a:endParaRPr lang="fr-FR" sz="900" b="1" dirty="0">
              <a:solidFill>
                <a:srgbClr val="FFFFFF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8854" y="2762802"/>
            <a:ext cx="1369467" cy="719999"/>
          </a:xfrm>
          <a:prstGeom prst="rect">
            <a:avLst/>
          </a:prstGeom>
          <a:solidFill>
            <a:srgbClr val="66006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b="1" dirty="0">
                <a:solidFill>
                  <a:srgbClr val="FFFFFF"/>
                </a:solidFill>
                <a:latin typeface="Avenir Heavy"/>
                <a:ea typeface="Calibri"/>
                <a:cs typeface="Avenir Heavy"/>
              </a:rPr>
              <a:t>« Nutrition adaptée à la personne âgée, comment se nourrir au quotidien »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4845" y="3573306"/>
            <a:ext cx="1369467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lnSpc>
                <a:spcPct val="90000"/>
              </a:lnSpc>
              <a:defRPr/>
            </a:pPr>
            <a:r>
              <a:rPr lang="fr-FR" sz="800" b="1" dirty="0">
                <a:solidFill>
                  <a:schemeClr val="tx1"/>
                </a:solidFill>
                <a:latin typeface="Avenir Heavy"/>
                <a:cs typeface="Avenir Heavy"/>
              </a:rPr>
              <a:t>Education thérapeutique dans la prise en charge globale de l’insuffisance rénale chronique</a:t>
            </a:r>
          </a:p>
          <a:p>
            <a:pPr lvl="0" algn="ctr" defTabSz="914400">
              <a:lnSpc>
                <a:spcPct val="90000"/>
              </a:lnSpc>
              <a:defRPr/>
            </a:pPr>
            <a:r>
              <a:rPr lang="fr-FR" sz="800" b="1" dirty="0">
                <a:solidFill>
                  <a:schemeClr val="tx1"/>
                </a:solidFill>
                <a:latin typeface="Avenir Heavy"/>
                <a:cs typeface="Avenir Heavy"/>
              </a:rPr>
              <a:t>«  Mes reins j’y tiens et j’en prends soin »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24184" y="775850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Réseau de Prévention et de Prise en Charge de l’Obésité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REPPOP</a:t>
            </a:r>
            <a:endParaRPr lang="fr-FR" sz="8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60249" y="2754666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Plurilib 47 : l'éducation thérapeutique de proximité</a:t>
            </a:r>
            <a:endParaRPr lang="fr-FR" sz="8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34830" y="3593523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Centre Hospitalier Agen-Nérac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55381" y="775850"/>
            <a:ext cx="827999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Département</a:t>
            </a:r>
            <a:endParaRPr lang="fr-FR" sz="8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74704" y="2762802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Département</a:t>
            </a:r>
            <a:endParaRPr lang="fr-FR" sz="8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487524" y="3574552"/>
            <a:ext cx="827995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Agen et déploiement Villeneuve- sur-Lot et Marmande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350578" y="790194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Caroline CARRIERE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2"/>
              </a:rPr>
              <a:t>prevention.repop.aquitaine@orange.fr</a:t>
            </a: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05 56 96 00 82</a:t>
            </a:r>
            <a:endParaRPr lang="fr-FR" sz="10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351541" y="2762802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Dr Imad </a:t>
            </a:r>
            <a:r>
              <a:rPr lang="fr-FR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CHAABAN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Mme Martine  TURO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0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3"/>
              </a:rPr>
              <a:t>plurilib47@gmail.com</a:t>
            </a: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07 82 38 93 27</a:t>
            </a:r>
            <a:endParaRPr lang="fr-FR" sz="10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364365" y="3574552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Sophie MARTINEZ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4"/>
              </a:rPr>
              <a:t>etpnephrologie@ch-agen-nerac.fr</a:t>
            </a: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05 53 69 73 58</a:t>
            </a:r>
            <a:endParaRPr lang="fr-FR" sz="10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091427" y="3574552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atteintes d'insuffisance rénale chronique</a:t>
            </a:r>
            <a:endParaRPr lang="fr-FR" sz="900" dirty="0">
              <a:solidFill>
                <a:schemeClr val="tx1"/>
              </a:solidFill>
              <a:latin typeface="Avenir Heavy"/>
              <a:ea typeface="Calibri"/>
              <a:cs typeface="Avenir Heavy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34717" y="787061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collectifs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334717" y="2762802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323745" y="3574552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individuels et collectifs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121293" y="788315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Enfants et adolescents atteints de surpoids </a:t>
            </a:r>
          </a:p>
          <a:p>
            <a:pPr algn="ctr">
              <a:lnSpc>
                <a:spcPct val="8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ou d’obésité </a:t>
            </a:r>
          </a:p>
          <a:p>
            <a:pPr algn="ctr">
              <a:lnSpc>
                <a:spcPct val="8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et entourage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129058" y="2762801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âgées présentant un risque de dénutrition et leur entourage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" y="5067300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                                                        13</a:t>
            </a:r>
            <a:endParaRPr lang="fr-FR" sz="1200" dirty="0">
              <a:solidFill>
                <a:srgbClr val="31859C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A5FA4FA-34A3-1B15-6661-2FAA5830DCFB}"/>
              </a:ext>
            </a:extLst>
          </p:cNvPr>
          <p:cNvSpPr txBox="1"/>
          <p:nvPr/>
        </p:nvSpPr>
        <p:spPr>
          <a:xfrm>
            <a:off x="3286937" y="561794"/>
            <a:ext cx="8195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+mj-lt"/>
              </a:rPr>
              <a:t>* </a:t>
            </a:r>
            <a:r>
              <a:rPr lang="fr-FR" sz="800" i="1" dirty="0">
                <a:latin typeface="+mj-lt"/>
                <a:cs typeface="Avenir Heavy"/>
              </a:rPr>
              <a:t>n’est pas toujours le coordinateur</a:t>
            </a:r>
            <a:endParaRPr lang="fr-FR" sz="800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36CF9E-28AF-76C1-C107-837A753D1768}"/>
              </a:ext>
            </a:extLst>
          </p:cNvPr>
          <p:cNvSpPr/>
          <p:nvPr/>
        </p:nvSpPr>
        <p:spPr>
          <a:xfrm>
            <a:off x="63284" y="1664737"/>
            <a:ext cx="1369467" cy="7200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IMPULSE – ETP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b="1" dirty="0">
                <a:solidFill>
                  <a:schemeClr val="bg1"/>
                </a:solidFill>
                <a:latin typeface="Avenir Heavy"/>
                <a:ea typeface="Calibri"/>
                <a:cs typeface="Avenir Heavy"/>
              </a:rPr>
              <a:t>e-ateliers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1386B1-074E-F9A1-FDAF-D70CBA7EE08C}"/>
              </a:ext>
            </a:extLst>
          </p:cNvPr>
          <p:cNvSpPr/>
          <p:nvPr/>
        </p:nvSpPr>
        <p:spPr>
          <a:xfrm>
            <a:off x="1513212" y="1661036"/>
            <a:ext cx="86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Programme régional 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Avenir Heavy"/>
                <a:cs typeface="Avenir Heavy"/>
              </a:rPr>
              <a:t>Association DIESE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E32637-A424-5658-9A3F-85F58FD91F78}"/>
              </a:ext>
            </a:extLst>
          </p:cNvPr>
          <p:cNvSpPr/>
          <p:nvPr/>
        </p:nvSpPr>
        <p:spPr>
          <a:xfrm>
            <a:off x="2444409" y="1661036"/>
            <a:ext cx="827999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venir Heavy"/>
                <a:cs typeface="Avenir Heavy"/>
              </a:rPr>
              <a:t>Région Nouvelle Aquitaine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B3F12A-A93E-B6BB-B317-5D1276849D08}"/>
              </a:ext>
            </a:extLst>
          </p:cNvPr>
          <p:cNvSpPr/>
          <p:nvPr/>
        </p:nvSpPr>
        <p:spPr>
          <a:xfrm>
            <a:off x="3339606" y="1675380"/>
            <a:ext cx="1727062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+mj-lt"/>
                <a:ea typeface="Calibri"/>
                <a:cs typeface="Arial" panose="020B0604020202020204" pitchFamily="34" charset="0"/>
                <a:hlinkClick r:id="rId5"/>
              </a:rPr>
              <a:t>https://impulse-etp.fr/</a:t>
            </a:r>
            <a:endParaRPr lang="fr-FR" sz="10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1000" dirty="0">
              <a:solidFill>
                <a:schemeClr val="tx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4297ED-666D-FB5C-5F55-4CABF717A7A5}"/>
              </a:ext>
            </a:extLst>
          </p:cNvPr>
          <p:cNvSpPr/>
          <p:nvPr/>
        </p:nvSpPr>
        <p:spPr>
          <a:xfrm>
            <a:off x="6323745" y="1672247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Ateliers numériques, à distance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0040D4-B42F-1E24-70D9-D2214B8F5FB0}"/>
              </a:ext>
            </a:extLst>
          </p:cNvPr>
          <p:cNvSpPr/>
          <p:nvPr/>
        </p:nvSpPr>
        <p:spPr>
          <a:xfrm>
            <a:off x="5110321" y="1673501"/>
            <a:ext cx="1184667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Avenir Heavy"/>
                <a:cs typeface="Avenir Heavy"/>
              </a:rPr>
              <a:t>Personnes &gt; 16 ans en situation de  surpoids ou d’obésité modérée – [</a:t>
            </a:r>
            <a:r>
              <a:rPr lang="fr-FR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IMC entre 25 et 34.9].</a:t>
            </a:r>
          </a:p>
        </p:txBody>
      </p:sp>
    </p:spTree>
    <p:extLst>
      <p:ext uri="{BB962C8B-B14F-4D97-AF65-F5344CB8AC3E}">
        <p14:creationId xmlns:p14="http://schemas.microsoft.com/office/powerpoint/2010/main" val="2274285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te aires de santé">
            <a:extLst>
              <a:ext uri="{FF2B5EF4-FFF2-40B4-BE49-F238E27FC236}">
                <a16:creationId xmlns:a16="http://schemas.microsoft.com/office/drawing/2014/main" id="{4B694A73-E6EB-47AD-B9E6-F8CB5C5F78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/>
          <a:stretch/>
        </p:blipFill>
        <p:spPr bwMode="auto">
          <a:xfrm>
            <a:off x="685221" y="855133"/>
            <a:ext cx="5316572" cy="424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3" descr="I:\DIRECTION_GENERALE\COMMUNICATION\COM EXTERNE\ACTIONS DES DIRECTIONS\Programme_regional_ETP\GRAPH_ETP_griffe2.jpg">
            <a:extLst>
              <a:ext uri="{FF2B5EF4-FFF2-40B4-BE49-F238E27FC236}">
                <a16:creationId xmlns:a16="http://schemas.microsoft.com/office/drawing/2014/main" id="{376F491D-B214-4FBA-954A-37A5112C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25216">
            <a:off x="6843148" y="549521"/>
            <a:ext cx="452943" cy="600390"/>
          </a:xfrm>
          <a:prstGeom prst="rect">
            <a:avLst/>
          </a:prstGeom>
          <a:noFill/>
        </p:spPr>
      </p:pic>
      <p:sp>
        <p:nvSpPr>
          <p:cNvPr id="73" name="Rectangle à coins arrondis 72"/>
          <p:cNvSpPr/>
          <p:nvPr/>
        </p:nvSpPr>
        <p:spPr>
          <a:xfrm>
            <a:off x="4912343" y="3987794"/>
            <a:ext cx="2452023" cy="116741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sz="1200" dirty="0">
                <a:solidFill>
                  <a:schemeClr val="accent5">
                    <a:lumMod val="50000"/>
                  </a:schemeClr>
                </a:solidFill>
                <a:latin typeface="Avenir Heavy Oblique"/>
                <a:cs typeface="Avenir Heavy Oblique"/>
              </a:rPr>
              <a:t>25 programmes autorisés </a:t>
            </a:r>
          </a:p>
          <a:p>
            <a:pPr algn="ctr">
              <a:lnSpc>
                <a:spcPct val="90000"/>
              </a:lnSpc>
            </a:pPr>
            <a:r>
              <a:rPr lang="fr-FR" sz="1200" dirty="0">
                <a:solidFill>
                  <a:schemeClr val="accent5">
                    <a:lumMod val="50000"/>
                  </a:schemeClr>
                </a:solidFill>
                <a:latin typeface="Avenir Heavy Oblique"/>
                <a:cs typeface="Avenir Heavy Oblique"/>
              </a:rPr>
              <a:t>par l’ARS</a:t>
            </a:r>
          </a:p>
          <a:p>
            <a:pPr algn="ctr">
              <a:lnSpc>
                <a:spcPct val="90000"/>
              </a:lnSpc>
            </a:pPr>
            <a:r>
              <a:rPr lang="fr-FR" sz="1200" dirty="0">
                <a:solidFill>
                  <a:schemeClr val="accent5">
                    <a:lumMod val="50000"/>
                  </a:schemeClr>
                </a:solidFill>
                <a:latin typeface="Avenir Heavy Oblique"/>
                <a:cs typeface="Avenir Heavy Oblique"/>
              </a:rPr>
              <a:t>répartis sur les 3 territoires </a:t>
            </a:r>
          </a:p>
          <a:p>
            <a:pPr algn="ctr">
              <a:lnSpc>
                <a:spcPct val="90000"/>
              </a:lnSpc>
            </a:pPr>
            <a:r>
              <a:rPr lang="fr-FR" sz="1200" dirty="0">
                <a:solidFill>
                  <a:schemeClr val="accent5">
                    <a:lumMod val="50000"/>
                  </a:schemeClr>
                </a:solidFill>
                <a:latin typeface="Avenir Heavy Oblique"/>
                <a:cs typeface="Avenir Heavy Oblique"/>
              </a:rPr>
              <a:t>de proximité du 47 :</a:t>
            </a:r>
          </a:p>
          <a:p>
            <a:pPr algn="ctr">
              <a:lnSpc>
                <a:spcPct val="90000"/>
              </a:lnSpc>
            </a:pPr>
            <a:r>
              <a:rPr lang="fr-FR" sz="1200" dirty="0">
                <a:solidFill>
                  <a:schemeClr val="accent5">
                    <a:lumMod val="50000"/>
                  </a:schemeClr>
                </a:solidFill>
                <a:latin typeface="Avenir Heavy Oblique"/>
                <a:cs typeface="Avenir Heavy Oblique"/>
              </a:rPr>
              <a:t>Marmandais , Villeneuvois,</a:t>
            </a:r>
          </a:p>
          <a:p>
            <a:pPr algn="ctr">
              <a:lnSpc>
                <a:spcPct val="90000"/>
              </a:lnSpc>
            </a:pPr>
            <a:r>
              <a:rPr lang="fr-FR" sz="1200" dirty="0">
                <a:solidFill>
                  <a:schemeClr val="accent5">
                    <a:lumMod val="50000"/>
                  </a:schemeClr>
                </a:solidFill>
                <a:latin typeface="Avenir Heavy Oblique"/>
                <a:cs typeface="Avenir Heavy Oblique"/>
              </a:rPr>
              <a:t>Agenais - Néracais</a:t>
            </a:r>
          </a:p>
        </p:txBody>
      </p:sp>
      <p:sp>
        <p:nvSpPr>
          <p:cNvPr id="74" name="Rectangle à coins arrondis 73"/>
          <p:cNvSpPr/>
          <p:nvPr/>
        </p:nvSpPr>
        <p:spPr>
          <a:xfrm>
            <a:off x="5723018" y="1126763"/>
            <a:ext cx="1764695" cy="271182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bg1"/>
              </a:solidFill>
              <a:latin typeface="Avenir Roman"/>
              <a:cs typeface="Avenir Roman"/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5861766" y="1288817"/>
            <a:ext cx="144000" cy="144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5861766" y="1508632"/>
            <a:ext cx="144000" cy="144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5861766" y="1854382"/>
            <a:ext cx="144000" cy="144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/>
          <p:cNvSpPr/>
          <p:nvPr/>
        </p:nvSpPr>
        <p:spPr>
          <a:xfrm>
            <a:off x="5870166" y="204487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5870166" y="2240798"/>
            <a:ext cx="144000" cy="14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5870166" y="2453267"/>
            <a:ext cx="144000" cy="144000"/>
          </a:xfrm>
          <a:prstGeom prst="ellipse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5870166" y="2680799"/>
            <a:ext cx="144000" cy="144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5870166" y="2911119"/>
            <a:ext cx="144000" cy="144000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5870166" y="3129569"/>
            <a:ext cx="144000" cy="144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5870166" y="3357388"/>
            <a:ext cx="144000" cy="1440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/>
          <p:cNvSpPr/>
          <p:nvPr/>
        </p:nvSpPr>
        <p:spPr>
          <a:xfrm>
            <a:off x="5870166" y="3578263"/>
            <a:ext cx="144000" cy="144000"/>
          </a:xfrm>
          <a:prstGeom prst="ellipse">
            <a:avLst/>
          </a:prstGeom>
          <a:solidFill>
            <a:srgbClr val="77C2B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ZoneTexte 123"/>
          <p:cNvSpPr txBox="1"/>
          <p:nvPr/>
        </p:nvSpPr>
        <p:spPr>
          <a:xfrm>
            <a:off x="6006025" y="1231823"/>
            <a:ext cx="137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Diabète de type 1</a:t>
            </a:r>
          </a:p>
        </p:txBody>
      </p:sp>
      <p:sp>
        <p:nvSpPr>
          <p:cNvPr id="125" name="ZoneTexte 124"/>
          <p:cNvSpPr txBox="1"/>
          <p:nvPr/>
        </p:nvSpPr>
        <p:spPr>
          <a:xfrm>
            <a:off x="6006025" y="1450887"/>
            <a:ext cx="137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Diabète de type 2</a:t>
            </a:r>
          </a:p>
        </p:txBody>
      </p:sp>
      <p:sp>
        <p:nvSpPr>
          <p:cNvPr id="126" name="ZoneTexte 125"/>
          <p:cNvSpPr txBox="1"/>
          <p:nvPr/>
        </p:nvSpPr>
        <p:spPr>
          <a:xfrm>
            <a:off x="6006025" y="1798031"/>
            <a:ext cx="137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Cardiovasculaire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6006025" y="1999045"/>
            <a:ext cx="137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Obésité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5989484" y="2185563"/>
            <a:ext cx="137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Insuffisance rénale</a:t>
            </a:r>
          </a:p>
        </p:txBody>
      </p:sp>
      <p:sp>
        <p:nvSpPr>
          <p:cNvPr id="129" name="ZoneTexte 128"/>
          <p:cNvSpPr txBox="1"/>
          <p:nvPr/>
        </p:nvSpPr>
        <p:spPr>
          <a:xfrm>
            <a:off x="5989743" y="2403370"/>
            <a:ext cx="1524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Lombalgies chroniques</a:t>
            </a:r>
          </a:p>
        </p:txBody>
      </p:sp>
      <p:sp>
        <p:nvSpPr>
          <p:cNvPr id="130" name="ZoneTexte 129"/>
          <p:cNvSpPr txBox="1"/>
          <p:nvPr/>
        </p:nvSpPr>
        <p:spPr>
          <a:xfrm>
            <a:off x="5989744" y="2623287"/>
            <a:ext cx="169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Maladies neurologiques</a:t>
            </a:r>
          </a:p>
        </p:txBody>
      </p:sp>
      <p:sp>
        <p:nvSpPr>
          <p:cNvPr id="131" name="ZoneTexte 130"/>
          <p:cNvSpPr txBox="1"/>
          <p:nvPr/>
        </p:nvSpPr>
        <p:spPr>
          <a:xfrm>
            <a:off x="5989484" y="2858953"/>
            <a:ext cx="169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Nutrition</a:t>
            </a:r>
          </a:p>
        </p:txBody>
      </p:sp>
      <p:sp>
        <p:nvSpPr>
          <p:cNvPr id="132" name="ZoneTexte 131"/>
          <p:cNvSpPr txBox="1"/>
          <p:nvPr/>
        </p:nvSpPr>
        <p:spPr>
          <a:xfrm>
            <a:off x="5989484" y="3075940"/>
            <a:ext cx="169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Cancer</a:t>
            </a:r>
          </a:p>
        </p:txBody>
      </p:sp>
      <p:sp>
        <p:nvSpPr>
          <p:cNvPr id="133" name="ZoneTexte 132"/>
          <p:cNvSpPr txBox="1"/>
          <p:nvPr/>
        </p:nvSpPr>
        <p:spPr>
          <a:xfrm>
            <a:off x="5989744" y="3299982"/>
            <a:ext cx="169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Psychiatrie</a:t>
            </a:r>
          </a:p>
        </p:txBody>
      </p:sp>
      <p:sp>
        <p:nvSpPr>
          <p:cNvPr id="134" name="ZoneTexte 133"/>
          <p:cNvSpPr txBox="1"/>
          <p:nvPr/>
        </p:nvSpPr>
        <p:spPr>
          <a:xfrm>
            <a:off x="5989484" y="3528052"/>
            <a:ext cx="169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VIH / SIDA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1" y="5067300"/>
            <a:ext cx="756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8" name="Text Box 37">
            <a:extLst>
              <a:ext uri="{FF2B5EF4-FFF2-40B4-BE49-F238E27FC236}">
                <a16:creationId xmlns:a16="http://schemas.microsoft.com/office/drawing/2014/main" id="{6E49A2CF-2E90-494E-88DC-3C96D9718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590" y="3207193"/>
            <a:ext cx="8286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Roman"/>
                <a:cs typeface="Avenir Roman"/>
              </a:rPr>
              <a:t>Casteljaloux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Text Box 38">
            <a:extLst>
              <a:ext uri="{FF2B5EF4-FFF2-40B4-BE49-F238E27FC236}">
                <a16:creationId xmlns:a16="http://schemas.microsoft.com/office/drawing/2014/main" id="{287E5D00-BF6D-4D88-8FC6-9E6473078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237" y="1849242"/>
            <a:ext cx="4667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venir Roman"/>
                <a:cs typeface="Avenir Roman"/>
              </a:rPr>
              <a:t>Fumel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Text Box 43">
            <a:extLst>
              <a:ext uri="{FF2B5EF4-FFF2-40B4-BE49-F238E27FC236}">
                <a16:creationId xmlns:a16="http://schemas.microsoft.com/office/drawing/2014/main" id="{CF2C8BE1-B214-4F89-AE8F-0A0192E9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0745" y="2235729"/>
            <a:ext cx="600795" cy="22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Roman"/>
                <a:cs typeface="Avenir Roman"/>
              </a:rPr>
              <a:t>Virazeil</a:t>
            </a:r>
            <a:endParaRPr kumimoji="0" lang="fr-FR" altLang="fr-FR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Roman"/>
              <a:cs typeface="Avenir Roman"/>
            </a:endParaRPr>
          </a:p>
        </p:txBody>
      </p:sp>
      <p:sp>
        <p:nvSpPr>
          <p:cNvPr id="95" name="Text Box 44">
            <a:extLst>
              <a:ext uri="{FF2B5EF4-FFF2-40B4-BE49-F238E27FC236}">
                <a16:creationId xmlns:a16="http://schemas.microsoft.com/office/drawing/2014/main" id="{324797C8-15AB-4D25-8376-984B6B984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351" y="1377818"/>
            <a:ext cx="934026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Roman"/>
                <a:cs typeface="Avenir Roman"/>
              </a:rPr>
              <a:t>Sainte-Bazeille</a:t>
            </a:r>
            <a:endParaRPr kumimoji="0" lang="fr-FR" altLang="fr-FR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Roman"/>
              <a:cs typeface="Avenir Roman"/>
            </a:endParaRPr>
          </a:p>
        </p:txBody>
      </p:sp>
      <p:sp>
        <p:nvSpPr>
          <p:cNvPr id="97" name="Text Box 46">
            <a:extLst>
              <a:ext uri="{FF2B5EF4-FFF2-40B4-BE49-F238E27FC236}">
                <a16:creationId xmlns:a16="http://schemas.microsoft.com/office/drawing/2014/main" id="{427543E8-8A68-453C-88D9-C614039F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206" y="3144708"/>
            <a:ext cx="827087" cy="26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dirty="0">
                <a:solidFill>
                  <a:srgbClr val="FFFFFF"/>
                </a:solidFill>
                <a:latin typeface="Avenir Roman"/>
                <a:cs typeface="Avenir Roman"/>
              </a:rPr>
              <a:t>Pujols</a:t>
            </a:r>
            <a:endParaRPr kumimoji="0" lang="fr-FR" altLang="fr-FR" sz="1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Roman"/>
              <a:cs typeface="Avenir Roman"/>
            </a:endParaRPr>
          </a:p>
        </p:txBody>
      </p:sp>
      <p:sp>
        <p:nvSpPr>
          <p:cNvPr id="135" name="Text Box 46">
            <a:extLst>
              <a:ext uri="{FF2B5EF4-FFF2-40B4-BE49-F238E27FC236}">
                <a16:creationId xmlns:a16="http://schemas.microsoft.com/office/drawing/2014/main" id="{6A71CFD2-81B7-4FAF-8C32-BBCD67681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154" y="2651195"/>
            <a:ext cx="34917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venir Roman"/>
                <a:cs typeface="Avenir Roman"/>
              </a:rPr>
              <a:t>Bias</a:t>
            </a:r>
            <a:endParaRPr kumimoji="0" lang="fr-FR" altLang="fr-FR" sz="1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Roman"/>
              <a:cs typeface="Avenir Roman"/>
            </a:endParaRPr>
          </a:p>
        </p:txBody>
      </p:sp>
      <p:sp>
        <p:nvSpPr>
          <p:cNvPr id="136" name="Rectangle 59">
            <a:extLst>
              <a:ext uri="{FF2B5EF4-FFF2-40B4-BE49-F238E27FC236}">
                <a16:creationId xmlns:a16="http://schemas.microsoft.com/office/drawing/2014/main" id="{1FC4BCAF-E957-419D-BA99-C1A282C24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46" y="2097539"/>
            <a:ext cx="996628" cy="215999"/>
          </a:xfrm>
          <a:prstGeom prst="rect">
            <a:avLst/>
          </a:prstGeom>
          <a:solidFill>
            <a:srgbClr val="165A7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fr-FR" sz="1200" dirty="0">
                <a:solidFill>
                  <a:schemeClr val="bg1"/>
                </a:solidFill>
              </a:rPr>
              <a:t>VILLENEUVOIS</a:t>
            </a:r>
          </a:p>
        </p:txBody>
      </p:sp>
      <p:sp>
        <p:nvSpPr>
          <p:cNvPr id="145" name="Rectangle 59">
            <a:extLst>
              <a:ext uri="{FF2B5EF4-FFF2-40B4-BE49-F238E27FC236}">
                <a16:creationId xmlns:a16="http://schemas.microsoft.com/office/drawing/2014/main" id="{CDAF82CD-F53C-4297-90FD-A19DA4875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523" y="2926861"/>
            <a:ext cx="1173581" cy="216000"/>
          </a:xfrm>
          <a:prstGeom prst="rect">
            <a:avLst/>
          </a:prstGeom>
          <a:solidFill>
            <a:srgbClr val="165A7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fr-FR" sz="1200" dirty="0">
                <a:solidFill>
                  <a:schemeClr val="bg1"/>
                </a:solidFill>
                <a:latin typeface="Avenir Roman"/>
                <a:cs typeface="Avenir Roman"/>
              </a:rPr>
              <a:t>MARMANDAIS</a:t>
            </a:r>
          </a:p>
        </p:txBody>
      </p:sp>
      <p:sp>
        <p:nvSpPr>
          <p:cNvPr id="146" name="Rectangle 59">
            <a:extLst>
              <a:ext uri="{FF2B5EF4-FFF2-40B4-BE49-F238E27FC236}">
                <a16:creationId xmlns:a16="http://schemas.microsoft.com/office/drawing/2014/main" id="{BB4468E0-4336-41D5-A32E-CC2344CB9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5992" y="4127904"/>
            <a:ext cx="1314681" cy="179999"/>
          </a:xfrm>
          <a:prstGeom prst="rect">
            <a:avLst/>
          </a:prstGeom>
          <a:solidFill>
            <a:srgbClr val="165A7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</a:pPr>
            <a:r>
              <a:rPr lang="fr-FR" sz="1200" dirty="0">
                <a:solidFill>
                  <a:schemeClr val="bg1"/>
                </a:solidFill>
              </a:rPr>
              <a:t>AGENAIS-NERACAIS</a:t>
            </a:r>
          </a:p>
        </p:txBody>
      </p:sp>
      <p:sp>
        <p:nvSpPr>
          <p:cNvPr id="147" name="Rectangle 59">
            <a:extLst>
              <a:ext uri="{FF2B5EF4-FFF2-40B4-BE49-F238E27FC236}">
                <a16:creationId xmlns:a16="http://schemas.microsoft.com/office/drawing/2014/main" id="{9BCC1840-B4E4-4313-8DB7-B7684D626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11" y="2454992"/>
            <a:ext cx="715410" cy="2427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fr-FR" sz="1000" dirty="0">
                <a:solidFill>
                  <a:schemeClr val="bg1"/>
                </a:solidFill>
                <a:latin typeface="Avenir Roman"/>
                <a:cs typeface="Avenir Roman"/>
              </a:rPr>
              <a:t>Penne</a:t>
            </a:r>
          </a:p>
        </p:txBody>
      </p:sp>
      <p:sp>
        <p:nvSpPr>
          <p:cNvPr id="148" name="Ellipse 147"/>
          <p:cNvSpPr/>
          <p:nvPr/>
        </p:nvSpPr>
        <p:spPr>
          <a:xfrm>
            <a:off x="2561930" y="1572165"/>
            <a:ext cx="144000" cy="144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/>
          <p:cNvSpPr/>
          <p:nvPr/>
        </p:nvSpPr>
        <p:spPr>
          <a:xfrm>
            <a:off x="2706038" y="2106972"/>
            <a:ext cx="144000" cy="144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/>
          <p:cNvSpPr/>
          <p:nvPr/>
        </p:nvSpPr>
        <p:spPr>
          <a:xfrm>
            <a:off x="4784693" y="1890379"/>
            <a:ext cx="144000" cy="144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/>
          <p:cNvSpPr/>
          <p:nvPr/>
        </p:nvSpPr>
        <p:spPr>
          <a:xfrm>
            <a:off x="4076414" y="2505195"/>
            <a:ext cx="144000" cy="144000"/>
          </a:xfrm>
          <a:prstGeom prst="ellipse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/>
          <p:cNvSpPr/>
          <p:nvPr/>
        </p:nvSpPr>
        <p:spPr>
          <a:xfrm>
            <a:off x="3462846" y="2703647"/>
            <a:ext cx="144000" cy="1440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Ellipse 155"/>
          <p:cNvSpPr/>
          <p:nvPr/>
        </p:nvSpPr>
        <p:spPr>
          <a:xfrm>
            <a:off x="4036237" y="2824799"/>
            <a:ext cx="144000" cy="144000"/>
          </a:xfrm>
          <a:prstGeom prst="ellipse">
            <a:avLst/>
          </a:prstGeom>
          <a:solidFill>
            <a:srgbClr val="77C2B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llipse 157"/>
          <p:cNvSpPr/>
          <p:nvPr/>
        </p:nvSpPr>
        <p:spPr>
          <a:xfrm>
            <a:off x="4203056" y="2821768"/>
            <a:ext cx="144000" cy="144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llipse 158"/>
          <p:cNvSpPr/>
          <p:nvPr/>
        </p:nvSpPr>
        <p:spPr>
          <a:xfrm>
            <a:off x="4387796" y="282043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/>
          <p:cNvSpPr/>
          <p:nvPr/>
        </p:nvSpPr>
        <p:spPr>
          <a:xfrm>
            <a:off x="2625463" y="4477222"/>
            <a:ext cx="144000" cy="144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/>
          <p:cNvSpPr/>
          <p:nvPr/>
        </p:nvSpPr>
        <p:spPr>
          <a:xfrm>
            <a:off x="2448364" y="4477222"/>
            <a:ext cx="144000" cy="1440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/>
          <p:cNvSpPr/>
          <p:nvPr/>
        </p:nvSpPr>
        <p:spPr>
          <a:xfrm>
            <a:off x="3902914" y="3822948"/>
            <a:ext cx="144000" cy="1440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/>
          <p:cNvSpPr/>
          <p:nvPr/>
        </p:nvSpPr>
        <p:spPr>
          <a:xfrm>
            <a:off x="4246358" y="3979480"/>
            <a:ext cx="144000" cy="144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/>
          <p:cNvSpPr/>
          <p:nvPr/>
        </p:nvSpPr>
        <p:spPr>
          <a:xfrm>
            <a:off x="4076512" y="3981786"/>
            <a:ext cx="144000" cy="144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/>
          <p:cNvSpPr/>
          <p:nvPr/>
        </p:nvSpPr>
        <p:spPr>
          <a:xfrm>
            <a:off x="3462846" y="3819146"/>
            <a:ext cx="144000" cy="144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/>
          <p:cNvSpPr/>
          <p:nvPr/>
        </p:nvSpPr>
        <p:spPr>
          <a:xfrm>
            <a:off x="3285773" y="3819146"/>
            <a:ext cx="144000" cy="144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Ellipse 166"/>
          <p:cNvSpPr/>
          <p:nvPr/>
        </p:nvSpPr>
        <p:spPr>
          <a:xfrm>
            <a:off x="2931352" y="3996040"/>
            <a:ext cx="144000" cy="144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Ellipse 167"/>
          <p:cNvSpPr/>
          <p:nvPr/>
        </p:nvSpPr>
        <p:spPr>
          <a:xfrm>
            <a:off x="3294239" y="3986833"/>
            <a:ext cx="144000" cy="144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Ellipse 168"/>
          <p:cNvSpPr/>
          <p:nvPr/>
        </p:nvSpPr>
        <p:spPr>
          <a:xfrm>
            <a:off x="3467079" y="3987727"/>
            <a:ext cx="144000" cy="144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Ellipse 169"/>
          <p:cNvSpPr/>
          <p:nvPr/>
        </p:nvSpPr>
        <p:spPr>
          <a:xfrm>
            <a:off x="3632243" y="388514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Ellipse 170"/>
          <p:cNvSpPr/>
          <p:nvPr/>
        </p:nvSpPr>
        <p:spPr>
          <a:xfrm>
            <a:off x="2597929" y="417724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Ellipse 171"/>
          <p:cNvSpPr/>
          <p:nvPr/>
        </p:nvSpPr>
        <p:spPr>
          <a:xfrm>
            <a:off x="1877624" y="232492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Ellipse 172"/>
          <p:cNvSpPr/>
          <p:nvPr/>
        </p:nvSpPr>
        <p:spPr>
          <a:xfrm>
            <a:off x="3876707" y="289679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Rectangle à coins arrondis 173"/>
          <p:cNvSpPr/>
          <p:nvPr/>
        </p:nvSpPr>
        <p:spPr>
          <a:xfrm>
            <a:off x="1997530" y="2264507"/>
            <a:ext cx="153704" cy="28079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Rectangle à coins arrondis 174"/>
          <p:cNvSpPr/>
          <p:nvPr/>
        </p:nvSpPr>
        <p:spPr>
          <a:xfrm>
            <a:off x="2004316" y="2388837"/>
            <a:ext cx="144000" cy="152400"/>
          </a:xfrm>
          <a:prstGeom prst="roundRect">
            <a:avLst/>
          </a:prstGeom>
          <a:solidFill>
            <a:srgbClr val="948A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Rectangle à coins arrondis 175"/>
          <p:cNvSpPr/>
          <p:nvPr/>
        </p:nvSpPr>
        <p:spPr>
          <a:xfrm>
            <a:off x="165056" y="748167"/>
            <a:ext cx="990148" cy="1670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sz="1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7" name="ZoneTexte 176"/>
          <p:cNvSpPr txBox="1"/>
          <p:nvPr/>
        </p:nvSpPr>
        <p:spPr>
          <a:xfrm>
            <a:off x="149343" y="733255"/>
            <a:ext cx="105748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altLang="fr-FR" sz="1100" b="1" dirty="0">
                <a:solidFill>
                  <a:srgbClr val="000000"/>
                </a:solidFill>
              </a:rPr>
              <a:t>Type de programmes délocalisés sur les 3 territoires de proximité</a:t>
            </a:r>
          </a:p>
          <a:p>
            <a:pPr algn="ctr"/>
            <a:endParaRPr lang="fr-FR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683C5AA-6B02-4E79-A3BE-CBD023EA67E8}"/>
              </a:ext>
            </a:extLst>
          </p:cNvPr>
          <p:cNvSpPr/>
          <p:nvPr/>
        </p:nvSpPr>
        <p:spPr>
          <a:xfrm>
            <a:off x="4731900" y="2821768"/>
            <a:ext cx="144000" cy="144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770FA36-833C-495C-840C-A146A47B0BA9}"/>
              </a:ext>
            </a:extLst>
          </p:cNvPr>
          <p:cNvSpPr/>
          <p:nvPr/>
        </p:nvSpPr>
        <p:spPr>
          <a:xfrm>
            <a:off x="4563058" y="2826135"/>
            <a:ext cx="144000" cy="144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EB6B25B-5F6D-4B89-8810-BC67DC1E6D4F}"/>
              </a:ext>
            </a:extLst>
          </p:cNvPr>
          <p:cNvSpPr/>
          <p:nvPr/>
        </p:nvSpPr>
        <p:spPr>
          <a:xfrm>
            <a:off x="4902888" y="2831272"/>
            <a:ext cx="144000" cy="14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0D2C425-5EE2-427E-A3FE-C4D008005454}"/>
              </a:ext>
            </a:extLst>
          </p:cNvPr>
          <p:cNvSpPr/>
          <p:nvPr/>
        </p:nvSpPr>
        <p:spPr>
          <a:xfrm>
            <a:off x="275506" y="1831171"/>
            <a:ext cx="144000" cy="144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65EF1F8-4048-42C6-BFDD-B9ADCA4E84B7}"/>
              </a:ext>
            </a:extLst>
          </p:cNvPr>
          <p:cNvSpPr/>
          <p:nvPr/>
        </p:nvSpPr>
        <p:spPr>
          <a:xfrm>
            <a:off x="489595" y="1827725"/>
            <a:ext cx="144000" cy="144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5049555-519A-4CD8-BFA3-ACB71FD5AC76}"/>
              </a:ext>
            </a:extLst>
          </p:cNvPr>
          <p:cNvSpPr/>
          <p:nvPr/>
        </p:nvSpPr>
        <p:spPr>
          <a:xfrm>
            <a:off x="907251" y="1834459"/>
            <a:ext cx="144000" cy="14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F92AC47-1F76-4ED6-8D3A-9F8CC3D8A383}"/>
              </a:ext>
            </a:extLst>
          </p:cNvPr>
          <p:cNvSpPr/>
          <p:nvPr/>
        </p:nvSpPr>
        <p:spPr>
          <a:xfrm>
            <a:off x="680989" y="182570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F549E89-87B0-4B71-87D5-39063CD64CA1}"/>
              </a:ext>
            </a:extLst>
          </p:cNvPr>
          <p:cNvSpPr/>
          <p:nvPr/>
        </p:nvSpPr>
        <p:spPr>
          <a:xfrm>
            <a:off x="276250" y="2068096"/>
            <a:ext cx="144000" cy="144000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C221348-E58A-412C-946C-6439F70BD3FD}"/>
              </a:ext>
            </a:extLst>
          </p:cNvPr>
          <p:cNvSpPr/>
          <p:nvPr/>
        </p:nvSpPr>
        <p:spPr>
          <a:xfrm>
            <a:off x="3741882" y="3832394"/>
            <a:ext cx="144000" cy="1440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CFE7F1B-18C6-4883-8E07-DDABD77459A1}"/>
              </a:ext>
            </a:extLst>
          </p:cNvPr>
          <p:cNvSpPr/>
          <p:nvPr/>
        </p:nvSpPr>
        <p:spPr>
          <a:xfrm>
            <a:off x="3108700" y="3831392"/>
            <a:ext cx="144000" cy="14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5D1439F-71CC-42D9-8B42-0EF5DF2E079F}"/>
              </a:ext>
            </a:extLst>
          </p:cNvPr>
          <p:cNvSpPr/>
          <p:nvPr/>
        </p:nvSpPr>
        <p:spPr>
          <a:xfrm>
            <a:off x="1654954" y="2298844"/>
            <a:ext cx="144000" cy="14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FDB0A25-B758-4273-8D25-DDBFD0CB228A}"/>
              </a:ext>
            </a:extLst>
          </p:cNvPr>
          <p:cNvSpPr/>
          <p:nvPr/>
        </p:nvSpPr>
        <p:spPr>
          <a:xfrm>
            <a:off x="4174358" y="3186022"/>
            <a:ext cx="144000" cy="144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855EAC8-67C7-4837-ADCE-B9EF70A90737}"/>
              </a:ext>
            </a:extLst>
          </p:cNvPr>
          <p:cNvSpPr/>
          <p:nvPr/>
        </p:nvSpPr>
        <p:spPr>
          <a:xfrm>
            <a:off x="2161591" y="2641593"/>
            <a:ext cx="144000" cy="1440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Box 37">
            <a:extLst>
              <a:ext uri="{FF2B5EF4-FFF2-40B4-BE49-F238E27FC236}">
                <a16:creationId xmlns:a16="http://schemas.microsoft.com/office/drawing/2014/main" id="{ECA3A9F1-4F4B-4F93-94AF-E4AE5D652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453" y="2614913"/>
            <a:ext cx="568184" cy="18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Roman"/>
                <a:cs typeface="Avenir Roman"/>
              </a:rPr>
              <a:t>Tonneins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081D0BE-92C4-460F-9729-F2C4F2F4294D}"/>
              </a:ext>
            </a:extLst>
          </p:cNvPr>
          <p:cNvSpPr/>
          <p:nvPr/>
        </p:nvSpPr>
        <p:spPr>
          <a:xfrm>
            <a:off x="5862025" y="1681709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6D0CB30-3535-48EA-BAC8-CD4A93D82BCE}"/>
              </a:ext>
            </a:extLst>
          </p:cNvPr>
          <p:cNvSpPr txBox="1"/>
          <p:nvPr/>
        </p:nvSpPr>
        <p:spPr>
          <a:xfrm>
            <a:off x="6006025" y="1640686"/>
            <a:ext cx="137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venir Roman"/>
                <a:cs typeface="Avenir Roman"/>
              </a:rPr>
              <a:t>Diabète et </a:t>
            </a:r>
            <a:r>
              <a:rPr lang="fr-FR" sz="1000" b="1" dirty="0" err="1">
                <a:latin typeface="Avenir Roman"/>
                <a:cs typeface="Avenir Roman"/>
              </a:rPr>
              <a:t>polypathos</a:t>
            </a:r>
            <a:endParaRPr lang="fr-FR" sz="1000" b="1" dirty="0">
              <a:latin typeface="Avenir Roman"/>
              <a:cs typeface="Avenir Roman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1C01683-FF10-4525-8420-46FB4A6B7F47}"/>
              </a:ext>
            </a:extLst>
          </p:cNvPr>
          <p:cNvSpPr/>
          <p:nvPr/>
        </p:nvSpPr>
        <p:spPr>
          <a:xfrm>
            <a:off x="1478891" y="3258022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C9799E0-12B8-4E17-AEF0-E36CECAC19A3}"/>
              </a:ext>
            </a:extLst>
          </p:cNvPr>
          <p:cNvSpPr/>
          <p:nvPr/>
        </p:nvSpPr>
        <p:spPr>
          <a:xfrm>
            <a:off x="3114424" y="3979083"/>
            <a:ext cx="144000" cy="144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03AEDEA-6EC2-46CE-9338-83EFD36B14B1}"/>
              </a:ext>
            </a:extLst>
          </p:cNvPr>
          <p:cNvSpPr/>
          <p:nvPr/>
        </p:nvSpPr>
        <p:spPr>
          <a:xfrm>
            <a:off x="3905136" y="3988707"/>
            <a:ext cx="144000" cy="144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444B0D3-5035-4D27-B77C-5DFE22529F16}"/>
              </a:ext>
            </a:extLst>
          </p:cNvPr>
          <p:cNvSpPr/>
          <p:nvPr/>
        </p:nvSpPr>
        <p:spPr>
          <a:xfrm>
            <a:off x="3735290" y="3991013"/>
            <a:ext cx="144000" cy="144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D94C1D3-735D-C9C5-1C80-1BA6FD278F59}"/>
              </a:ext>
            </a:extLst>
          </p:cNvPr>
          <p:cNvSpPr/>
          <p:nvPr/>
        </p:nvSpPr>
        <p:spPr>
          <a:xfrm>
            <a:off x="-448733" y="-468625"/>
            <a:ext cx="8195733" cy="125777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262F2A2E-911C-8A69-7371-0BF42A0CA7C6}"/>
              </a:ext>
            </a:extLst>
          </p:cNvPr>
          <p:cNvSpPr txBox="1"/>
          <p:nvPr/>
        </p:nvSpPr>
        <p:spPr>
          <a:xfrm>
            <a:off x="-293204" y="110100"/>
            <a:ext cx="7881429" cy="465506"/>
          </a:xfrm>
          <a:prstGeom prst="rect">
            <a:avLst/>
          </a:prstGeom>
          <a:noFill/>
        </p:spPr>
        <p:txBody>
          <a:bodyPr wrap="square" lIns="34283" tIns="17142" rIns="34283" bIns="17142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 dirty="0">
                <a:gradFill flip="none" rotWithShape="1">
                  <a:gsLst>
                    <a:gs pos="0">
                      <a:srgbClr val="182D67"/>
                    </a:gs>
                    <a:gs pos="100000">
                      <a:srgbClr val="209B38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2. Programmes classés par pathologie</a:t>
            </a:r>
            <a:endParaRPr lang="fr-FR" sz="2800" b="1" dirty="0">
              <a:gradFill flip="none" rotWithShape="1">
                <a:gsLst>
                  <a:gs pos="0">
                    <a:srgbClr val="182D67"/>
                  </a:gs>
                  <a:gs pos="100000">
                    <a:srgbClr val="209B38"/>
                  </a:gs>
                </a:gsLst>
                <a:lin ang="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1646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4407</TotalTime>
  <Words>3517</Words>
  <Application>Microsoft Office PowerPoint</Application>
  <PresentationFormat>Personnalisé</PresentationFormat>
  <Paragraphs>986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Arial</vt:lpstr>
      <vt:lpstr>Arial Narrow</vt:lpstr>
      <vt:lpstr>Avenir Black</vt:lpstr>
      <vt:lpstr>Avenir Heavy</vt:lpstr>
      <vt:lpstr>Avenir Heavy Oblique</vt:lpstr>
      <vt:lpstr>Avenir Roman</vt:lpstr>
      <vt:lpstr>Calibri</vt:lpstr>
      <vt:lpstr>Open Sans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Programmes d’ETP Département du Lot-et-Garonne</dc:title>
  <dc:creator>JL G</dc:creator>
  <cp:lastModifiedBy>Catherine PEYROT</cp:lastModifiedBy>
  <cp:revision>204</cp:revision>
  <cp:lastPrinted>2018-10-10T16:12:02Z</cp:lastPrinted>
  <dcterms:created xsi:type="dcterms:W3CDTF">2018-10-04T11:17:32Z</dcterms:created>
  <dcterms:modified xsi:type="dcterms:W3CDTF">2024-03-13T16:16:16Z</dcterms:modified>
</cp:coreProperties>
</file>